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6" r:id="rId3"/>
    <p:sldId id="264" r:id="rId4"/>
    <p:sldId id="269" r:id="rId5"/>
    <p:sldId id="265" r:id="rId6"/>
    <p:sldId id="258" r:id="rId7"/>
    <p:sldId id="260" r:id="rId8"/>
    <p:sldId id="261" r:id="rId9"/>
    <p:sldId id="262" r:id="rId10"/>
    <p:sldId id="263" r:id="rId11"/>
    <p:sldId id="267" r:id="rId12"/>
    <p:sldId id="268"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62" autoAdjust="0"/>
    <p:restoredTop sz="94660"/>
  </p:normalViewPr>
  <p:slideViewPr>
    <p:cSldViewPr>
      <p:cViewPr varScale="1">
        <p:scale>
          <a:sx n="46" d="100"/>
          <a:sy n="46" d="100"/>
        </p:scale>
        <p:origin x="-1306" y="-8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6759FCB-74F3-4D10-98BC-0D1D006C1D9A}" type="datetimeFigureOut">
              <a:rPr lang="en-US" smtClean="0"/>
              <a:pPr/>
              <a:t>9/30/2017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5145C1-A1F2-45BA-B7F4-0D3D36E06F5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6759FCB-74F3-4D10-98BC-0D1D006C1D9A}" type="datetimeFigureOut">
              <a:rPr lang="en-US" smtClean="0"/>
              <a:pPr/>
              <a:t>9/30/2017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5145C1-A1F2-45BA-B7F4-0D3D36E06F5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6759FCB-74F3-4D10-98BC-0D1D006C1D9A}" type="datetimeFigureOut">
              <a:rPr lang="en-US" smtClean="0"/>
              <a:pPr/>
              <a:t>9/30/2017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5145C1-A1F2-45BA-B7F4-0D3D36E06F5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6759FCB-74F3-4D10-98BC-0D1D006C1D9A}" type="datetimeFigureOut">
              <a:rPr lang="en-US" smtClean="0"/>
              <a:pPr/>
              <a:t>9/30/2017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5145C1-A1F2-45BA-B7F4-0D3D36E06F5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6759FCB-74F3-4D10-98BC-0D1D006C1D9A}" type="datetimeFigureOut">
              <a:rPr lang="en-US" smtClean="0"/>
              <a:pPr/>
              <a:t>9/30/2017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5145C1-A1F2-45BA-B7F4-0D3D36E06F56}"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6759FCB-74F3-4D10-98BC-0D1D006C1D9A}" type="datetimeFigureOut">
              <a:rPr lang="en-US" smtClean="0"/>
              <a:pPr/>
              <a:t>9/30/2017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45145C1-A1F2-45BA-B7F4-0D3D36E06F5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6759FCB-74F3-4D10-98BC-0D1D006C1D9A}" type="datetimeFigureOut">
              <a:rPr lang="en-US" smtClean="0"/>
              <a:pPr/>
              <a:t>9/30/2017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45145C1-A1F2-45BA-B7F4-0D3D36E06F5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6759FCB-74F3-4D10-98BC-0D1D006C1D9A}" type="datetimeFigureOut">
              <a:rPr lang="en-US" smtClean="0"/>
              <a:pPr/>
              <a:t>9/30/2017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45145C1-A1F2-45BA-B7F4-0D3D36E06F5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759FCB-74F3-4D10-98BC-0D1D006C1D9A}" type="datetimeFigureOut">
              <a:rPr lang="en-US" smtClean="0"/>
              <a:pPr/>
              <a:t>9/30/2017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45145C1-A1F2-45BA-B7F4-0D3D36E06F5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6759FCB-74F3-4D10-98BC-0D1D006C1D9A}" type="datetimeFigureOut">
              <a:rPr lang="en-US" smtClean="0"/>
              <a:pPr/>
              <a:t>9/30/2017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45145C1-A1F2-45BA-B7F4-0D3D36E06F5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6759FCB-74F3-4D10-98BC-0D1D006C1D9A}" type="datetimeFigureOut">
              <a:rPr lang="en-US" smtClean="0"/>
              <a:pPr/>
              <a:t>9/30/2017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45145C1-A1F2-45BA-B7F4-0D3D36E06F5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759FCB-74F3-4D10-98BC-0D1D006C1D9A}" type="datetimeFigureOut">
              <a:rPr lang="en-US" smtClean="0"/>
              <a:pPr/>
              <a:t>9/30/2017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5145C1-A1F2-45BA-B7F4-0D3D36E06F5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hyperlink" Target="https://bn.wikipedia.org/wiki/%E0%A6%A1%E0%A6%BF%E0%A6%B8%E0%A7%87%E0%A6%AE%E0%A7%8D%E0%A6%AC%E0%A6%B0_%E0%A7%A7%E0%A7%A6" TargetMode="External"/><Relationship Id="rId7" Type="http://schemas.openxmlformats.org/officeDocument/2006/relationships/hyperlink" Target="https://bn.wikipedia.org/wiki/%E0%A6%B8%E0%A7%8B%E0%A6%A8%E0%A6%BE_%E0%A6%AE%E0%A6%B8%E0%A6%9C%E0%A6%BF%E0%A6%A6" TargetMode="External"/><Relationship Id="rId2" Type="http://schemas.openxmlformats.org/officeDocument/2006/relationships/image" Target="../media/image6.jpeg"/><Relationship Id="rId1" Type="http://schemas.openxmlformats.org/officeDocument/2006/relationships/slideLayout" Target="../slideLayouts/slideLayout7.xml"/><Relationship Id="rId6" Type="http://schemas.openxmlformats.org/officeDocument/2006/relationships/hyperlink" Target="https://bn.wikipedia.org/wiki/%E0%A6%9A%E0%A6%BE%E0%A6%AA%E0%A6%BE%E0%A6%87%E0%A6%A8%E0%A6%AC%E0%A6%BE%E0%A6%AC%E0%A6%97%E0%A6%9E%E0%A7%8D%E0%A6%9C_%E0%A6%9C%E0%A7%87%E0%A6%B2%E0%A6%BE" TargetMode="External"/><Relationship Id="rId5" Type="http://schemas.openxmlformats.org/officeDocument/2006/relationships/hyperlink" Target="https://bn.wikipedia.org/wiki/%E0%A6%A1%E0%A6%BF%E0%A6%B8%E0%A7%87%E0%A6%AE%E0%A7%8D%E0%A6%AC%E0%A6%B0_%E0%A7%A7%E0%A7%A7" TargetMode="External"/><Relationship Id="rId4" Type="http://schemas.openxmlformats.org/officeDocument/2006/relationships/hyperlink" Target="https://bn.wikipedia.org/wiki/%E0%A6%AC%E0%A6%BE%E0%A6%82%E0%A6%B2%E0%A6%BE%E0%A6%A6%E0%A7%87%E0%A6%B6"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8" Type="http://schemas.openxmlformats.org/officeDocument/2006/relationships/hyperlink" Target="https://bn.wikipedia.org/wiki/%E0%A6%AC%E0%A7%80%E0%A6%B0%E0%A6%B6%E0%A7%8D%E0%A6%B0%E0%A7%87%E0%A6%B7%E0%A7%8D%E0%A6%A0" TargetMode="External"/><Relationship Id="rId3" Type="http://schemas.openxmlformats.org/officeDocument/2006/relationships/hyperlink" Target="https://bn.wikipedia.org/wiki/%E0%A7%AD_%E0%A6%AE%E0%A6%BE%E0%A6%B0%E0%A7%8D%E0%A6%9A" TargetMode="External"/><Relationship Id="rId7" Type="http://schemas.openxmlformats.org/officeDocument/2006/relationships/hyperlink" Target="https://bn.wikipedia.org/wiki/%E0%A6%AC%E0%A6%BE%E0%A6%82%E0%A6%B2%E0%A6%BE%E0%A6%A6%E0%A7%87%E0%A6%B6%E0%A7%87%E0%A6%B0_%E0%A6%B8%E0%A7%8D%E0%A6%AC%E0%A6%BE%E0%A6%A7%E0%A7%80%E0%A6%A8%E0%A6%A4%E0%A6%BE_%E0%A6%AF%E0%A7%81%E0%A6%A6%E0%A7%8D%E0%A6%A7" TargetMode="External"/><Relationship Id="rId12" Type="http://schemas.openxmlformats.org/officeDocument/2006/relationships/image" Target="../media/image5.jpeg"/><Relationship Id="rId2" Type="http://schemas.openxmlformats.org/officeDocument/2006/relationships/hyperlink" Target="https://bn.wikipedia.org/wiki/%E0%A6%87%E0%A6%82%E0%A6%B0%E0%A7%87%E0%A6%9C%E0%A6%BF_%E0%A6%AD%E0%A6%BE%E0%A6%B7%E0%A6%BE" TargetMode="External"/><Relationship Id="rId1" Type="http://schemas.openxmlformats.org/officeDocument/2006/relationships/slideLayout" Target="../slideLayouts/slideLayout7.xml"/><Relationship Id="rId6" Type="http://schemas.openxmlformats.org/officeDocument/2006/relationships/hyperlink" Target="https://bn.wikipedia.org/wiki/%E0%A7%A7%E0%A7%AF%E0%A7%AD%E0%A7%A7" TargetMode="External"/><Relationship Id="rId11" Type="http://schemas.openxmlformats.org/officeDocument/2006/relationships/image" Target="../media/image4.jpeg"/><Relationship Id="rId5" Type="http://schemas.openxmlformats.org/officeDocument/2006/relationships/hyperlink" Target="https://bn.wikipedia.org/wiki/%E0%A7%A7%E0%A7%AA_%E0%A6%A1%E0%A6%BF%E0%A6%B8%E0%A7%87%E0%A6%AE%E0%A7%8D%E0%A6%AC%E0%A6%B0" TargetMode="External"/><Relationship Id="rId10" Type="http://schemas.openxmlformats.org/officeDocument/2006/relationships/hyperlink" Target="https://bn.wikipedia.org/wiki/%E0%A6%A2%E0%A6%BE%E0%A6%95%E0%A6%BE_%E0%A6%B8%E0%A7%87%E0%A6%A8%E0%A6%BE%E0%A6%A8%E0%A6%BF%E0%A6%AC%E0%A6%BE%E0%A6%B8" TargetMode="External"/><Relationship Id="rId4" Type="http://schemas.openxmlformats.org/officeDocument/2006/relationships/hyperlink" Target="https://bn.wikipedia.org/wiki/%E0%A7%A7%E0%A7%AF%E0%A7%AA%E0%A7%AF" TargetMode="External"/><Relationship Id="rId9" Type="http://schemas.openxmlformats.org/officeDocument/2006/relationships/hyperlink" Target="https://bn.wikipedia.org/wiki/%E0%A6%AE%E0%A6%B9%E0%A6%BE%E0%A6%A8%E0%A6%A8%E0%A7%8D%E0%A6%A6%E0%A6%BE_%E0%A6%A8%E0%A6%A6%E0%A7%80"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bn.wikipedia.org/wiki/%E0%A6%AE%E0%A6%B9%E0%A6%BF%E0%A6%89%E0%A6%A6%E0%A7%8D%E0%A6%A6%E0%A7%80%E0%A6%A8_%E0%A6%9C%E0%A6%BE%E0%A6%B9%E0%A6%BE%E0%A6%99%E0%A7%8D%E0%A6%97%E0%A7%80%E0%A6%B0" TargetMode="External"/><Relationship Id="rId7" Type="http://schemas.openxmlformats.org/officeDocument/2006/relationships/hyperlink" Target="https://bn.wikipedia.org/wiki/%E0%A7%A7%E0%A7%AF%E0%A7%AC%E0%A7%AE" TargetMode="External"/><Relationship Id="rId2" Type="http://schemas.openxmlformats.org/officeDocument/2006/relationships/hyperlink" Target="https://bn.wikipedia.org/wiki/%E0%A7%A7%E0%A7%AF%E0%A7%AA%E0%A7%AF" TargetMode="External"/><Relationship Id="rId1" Type="http://schemas.openxmlformats.org/officeDocument/2006/relationships/slideLayout" Target="../slideLayouts/slideLayout7.xml"/><Relationship Id="rId6" Type="http://schemas.openxmlformats.org/officeDocument/2006/relationships/hyperlink" Target="https://bn.wikipedia.org/wiki/%E0%A7%A7%E0%A7%AF%E0%A7%AC%E0%A7%AC" TargetMode="External"/><Relationship Id="rId5" Type="http://schemas.openxmlformats.org/officeDocument/2006/relationships/hyperlink" Target="https://bn.wikipedia.org/wiki/%E0%A7%A7%E0%A7%AF%E0%A7%AC%E0%A7%AA" TargetMode="External"/><Relationship Id="rId4" Type="http://schemas.openxmlformats.org/officeDocument/2006/relationships/hyperlink" Target="https://bn.wikipedia.org/wiki/%E0%A7%A7%E0%A7%AF%E0%A7%AB%E0%A7%A9"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s://bn.wikipedia.org/wiki/%E0%A7%A7%E0%A7%A6_%E0%A6%9C%E0%A7%81%E0%A6%A8" TargetMode="External"/><Relationship Id="rId2" Type="http://schemas.openxmlformats.org/officeDocument/2006/relationships/hyperlink" Target="https://bn.wikipedia.org/wiki/%E0%A7%A7%E0%A7%AF%E0%A7%AD%E0%A7%A7" TargetMode="Externa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hyperlink" Target="https://bn.wikipedia.org/wiki/%E0%A6%AE%E0%A6%BE%E0%A6%B2%E0%A6%A6%E0%A6%B9" TargetMode="External"/><Relationship Id="rId7" Type="http://schemas.openxmlformats.org/officeDocument/2006/relationships/hyperlink" Target="https://bn.wikipedia.org/wiki/%E0%A6%8F.%E0%A6%8F%E0%A6%A8.%E0%A6%8F%E0%A6%AE._%E0%A6%A8%E0%A7%82%E0%A6%B0%E0%A7%81%E0%A6%9C%E0%A7%8D%E0%A6%9C%E0%A6%BE%E0%A6%AE%E0%A6%BE%E0%A6%A8" TargetMode="External"/><Relationship Id="rId2" Type="http://schemas.openxmlformats.org/officeDocument/2006/relationships/hyperlink" Target="https://bn.wikipedia.org/wiki/%E0%A6%AA%E0%A6%B6%E0%A7%8D%E0%A6%9A%E0%A6%BF%E0%A6%AE%E0%A6%AC%E0%A6%99%E0%A7%8D%E0%A6%97" TargetMode="External"/><Relationship Id="rId1" Type="http://schemas.openxmlformats.org/officeDocument/2006/relationships/slideLayout" Target="../slideLayouts/slideLayout7.xml"/><Relationship Id="rId6" Type="http://schemas.openxmlformats.org/officeDocument/2006/relationships/hyperlink" Target="https://bn.wikipedia.org/wiki/%E0%A6%B0%E0%A6%BE%E0%A6%9C%E0%A6%B6%E0%A6%BE%E0%A6%B9%E0%A7%80" TargetMode="External"/><Relationship Id="rId5" Type="http://schemas.openxmlformats.org/officeDocument/2006/relationships/hyperlink" Target="https://bn.wikipedia.org/wiki/%E0%A6%A8%E0%A6%BE%E0%A6%9C%E0%A6%AE%E0%A7%81%E0%A6%B2_%E0%A6%B9%E0%A6%95" TargetMode="External"/><Relationship Id="rId4" Type="http://schemas.openxmlformats.org/officeDocument/2006/relationships/hyperlink" Target="https://bn.wikipedia.org/wiki/%E0%A6%9C%E0%A7%81%E0%A6%B2%E0%A6%BE%E0%A6%87_%E0%A7%A9"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Picture 2" descr="Related image"/>
          <p:cNvPicPr>
            <a:picLocks noChangeAspect="1" noChangeArrowheads="1"/>
          </p:cNvPicPr>
          <p:nvPr/>
        </p:nvPicPr>
        <p:blipFill>
          <a:blip r:embed="rId2"/>
          <a:srcRect/>
          <a:stretch>
            <a:fillRect/>
          </a:stretch>
        </p:blipFill>
        <p:spPr bwMode="auto">
          <a:xfrm>
            <a:off x="-2209800" y="0"/>
            <a:ext cx="11887200" cy="7315200"/>
          </a:xfrm>
          <a:prstGeom prst="rect">
            <a:avLst/>
          </a:prstGeom>
          <a:noFill/>
        </p:spPr>
      </p:pic>
      <p:sp>
        <p:nvSpPr>
          <p:cNvPr id="3" name="TextBox 2"/>
          <p:cNvSpPr txBox="1"/>
          <p:nvPr/>
        </p:nvSpPr>
        <p:spPr>
          <a:xfrm>
            <a:off x="609600" y="609600"/>
            <a:ext cx="7086600" cy="5486400"/>
          </a:xfrm>
          <a:prstGeom prst="rect">
            <a:avLst/>
          </a:prstGeom>
          <a:noFill/>
          <a:ln>
            <a:noFill/>
          </a:ln>
        </p:spPr>
        <p:txBody>
          <a:bodyPr wrap="square" rtlCol="0">
            <a:prstTxWarp prst="textArchDownPour">
              <a:avLst/>
            </a:prstTxWarp>
            <a:spAutoFit/>
          </a:bodyPr>
          <a:lstStyle/>
          <a:p>
            <a:r>
              <a:rPr lang="bn-BD" sz="16600" dirty="0" smtClean="0">
                <a:solidFill>
                  <a:srgbClr val="0070C0"/>
                </a:solidFill>
                <a:latin typeface="NikoshBAN" pitchFamily="2" charset="0"/>
                <a:cs typeface="NikoshBAN" pitchFamily="2" charset="0"/>
              </a:rPr>
              <a:t>শুভেচ্ছা</a:t>
            </a:r>
            <a:endParaRPr lang="en-US" sz="16600" dirty="0">
              <a:solidFill>
                <a:srgbClr val="0070C0"/>
              </a:solidFill>
              <a:latin typeface="NikoshBAN" pitchFamily="2" charset="0"/>
              <a:cs typeface="NikoshBAN" pitchFamily="2" charset="0"/>
            </a:endParaRPr>
          </a:p>
        </p:txBody>
      </p:sp>
    </p:spTree>
  </p:cSld>
  <p:clrMapOvr>
    <a:masterClrMapping/>
  </p:clrMapOvr>
  <p:transition spd="med">
    <p:pull dir="l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2" descr="Image result for বীরশ্রেষ্ঠ জাহাঙ্গীর"/>
          <p:cNvPicPr>
            <a:picLocks noChangeAspect="1" noChangeArrowheads="1"/>
          </p:cNvPicPr>
          <p:nvPr/>
        </p:nvPicPr>
        <p:blipFill>
          <a:blip r:embed="rId2"/>
          <a:srcRect/>
          <a:stretch>
            <a:fillRect/>
          </a:stretch>
        </p:blipFill>
        <p:spPr bwMode="auto">
          <a:xfrm>
            <a:off x="990600" y="533400"/>
            <a:ext cx="4495800" cy="2286000"/>
          </a:xfrm>
          <a:prstGeom prst="rect">
            <a:avLst/>
          </a:prstGeom>
          <a:noFill/>
        </p:spPr>
      </p:pic>
      <p:sp>
        <p:nvSpPr>
          <p:cNvPr id="4" name="Rectangle 3"/>
          <p:cNvSpPr/>
          <p:nvPr/>
        </p:nvSpPr>
        <p:spPr>
          <a:xfrm>
            <a:off x="762000" y="3048000"/>
            <a:ext cx="7010400" cy="3477875"/>
          </a:xfrm>
          <a:prstGeom prst="rect">
            <a:avLst/>
          </a:prstGeom>
        </p:spPr>
        <p:txBody>
          <a:bodyPr wrap="square">
            <a:spAutoFit/>
          </a:bodyPr>
          <a:lstStyle/>
          <a:p>
            <a:r>
              <a:rPr lang="bn-BD" sz="2000" dirty="0" smtClean="0"/>
              <a:t>১৯৭১ সালের </a:t>
            </a:r>
            <a:r>
              <a:rPr lang="bn-BD" sz="2000" dirty="0" smtClean="0">
                <a:hlinkClick r:id="rId3" tooltip="ডিসেম্বর ১০"/>
              </a:rPr>
              <a:t>১০ ডিসেম্বর</a:t>
            </a:r>
            <a:r>
              <a:rPr lang="bn-BD" sz="2000" dirty="0" smtClean="0"/>
              <a:t> আনুমানিক ৫০ জন মুক্তিযোদ্ধা নিয়ে </a:t>
            </a:r>
            <a:r>
              <a:rPr lang="bn-BD" sz="2000" dirty="0" smtClean="0">
                <a:hlinkClick r:id="rId4" tooltip="বাংলাদেশ"/>
              </a:rPr>
              <a:t>বাংলাদেশে</a:t>
            </a:r>
            <a:r>
              <a:rPr lang="bn-BD" sz="2000" dirty="0" smtClean="0"/>
              <a:t> প্রবেশ করেন মহিউদ্দিন জাহাঙ্গীর এবং চাঁপাইনবাবগঞ্জের পশ্চিমে বারঘরিয়ায় অবস্থান নেন। </a:t>
            </a:r>
            <a:r>
              <a:rPr lang="bn-BD" sz="2000" dirty="0" smtClean="0">
                <a:hlinkClick r:id="rId5" tooltip="ডিসেম্বর ১১"/>
              </a:rPr>
              <a:t>১১ ডিসেম্বর</a:t>
            </a:r>
            <a:r>
              <a:rPr lang="bn-BD" sz="2000" dirty="0" smtClean="0"/>
              <a:t> সেখানে ভারতীয় বাহিনীর গোলন্দাজ বাহিনীর গোলাবর্ষণ করার কথা ছিলো। কিন্তু সেটি হয়নি। পরবর্তী দুইদিন ১২ ও ১৩ ডিসেম্বর একাধিকবার ভারতীয় বাহিনীর সঙ্গে যোগাযোগ করতে গিয়ে ব্যর্থ হন মহিউদ্দীন জাহাঙ্গীর। পরে তিনি সিদ্ধান্ত নেন ভারতীয় বাহিনীর সহযোগিতা ছাড়াই শত্রুদের অবস্থানে আক্রমণ করবেন এবং তিনি সেটিই করেন। স্বাধীনতার ঊষালগ্নে বিজয় সুনিশ্চিত করেই তিনি শহীদ হয়েছিলেন। ক্যাপ্টেন জাহাঙ্গীরকে </a:t>
            </a:r>
            <a:r>
              <a:rPr lang="bn-BD" sz="2000" dirty="0" smtClean="0">
                <a:hlinkClick r:id="rId6" tooltip="চাপাইনবাবগঞ্জ জেলা"/>
              </a:rPr>
              <a:t>চাপাইনবাবগঞ্জ জেলার</a:t>
            </a:r>
            <a:r>
              <a:rPr lang="bn-BD" sz="2000" dirty="0" smtClean="0"/>
              <a:t> ঐতিহাসিক </a:t>
            </a:r>
            <a:r>
              <a:rPr lang="bn-BD" sz="2000" dirty="0" smtClean="0">
                <a:hlinkClick r:id="rId7" tooltip="সোনা মসজিদ"/>
              </a:rPr>
              <a:t>সোনা মসজিদ</a:t>
            </a:r>
            <a:r>
              <a:rPr lang="bn-BD" sz="2000" dirty="0" smtClean="0"/>
              <a:t> আঙিনায় সমাহিত করা হয়।</a:t>
            </a:r>
            <a:endParaRPr lang="en-US" sz="2000" dirty="0"/>
          </a:p>
        </p:txBody>
      </p:sp>
      <p:pic>
        <p:nvPicPr>
          <p:cNvPr id="5" name="Picture 4" descr="https://upload.wikimedia.org/wikipedia/bn/thumb/a/ac/Mohiuddin_Jahangir.Birsershtho.jpg/220px-Mohiuddin_Jahangir.Birsershtho.jpg"/>
          <p:cNvPicPr>
            <a:picLocks noChangeAspect="1" noChangeArrowheads="1"/>
          </p:cNvPicPr>
          <p:nvPr/>
        </p:nvPicPr>
        <p:blipFill>
          <a:blip r:embed="rId8"/>
          <a:srcRect/>
          <a:stretch>
            <a:fillRect/>
          </a:stretch>
        </p:blipFill>
        <p:spPr bwMode="auto">
          <a:xfrm>
            <a:off x="5791200" y="0"/>
            <a:ext cx="2743200" cy="2895600"/>
          </a:xfrm>
          <a:prstGeom prst="rect">
            <a:avLst/>
          </a:prstGeom>
          <a:noFill/>
        </p:spPr>
      </p:pic>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nodeType="clickEffect">
                                  <p:stCondLst>
                                    <p:cond delay="0"/>
                                  </p:stCondLst>
                                  <p:childTnLst>
                                    <p:set>
                                      <p:cBhvr>
                                        <p:cTn id="6" dur="1" fill="hold">
                                          <p:stCondLst>
                                            <p:cond delay="0"/>
                                          </p:stCondLst>
                                        </p:cTn>
                                        <p:tgtEl>
                                          <p:spTgt spid="21506"/>
                                        </p:tgtEl>
                                        <p:attrNameLst>
                                          <p:attrName>style.visibility</p:attrName>
                                        </p:attrNameLst>
                                      </p:cBhvr>
                                      <p:to>
                                        <p:strVal val="visible"/>
                                      </p:to>
                                    </p:set>
                                    <p:animEffect transition="in" filter="strips(downLeft)">
                                      <p:cBhvr>
                                        <p:cTn id="7" dur="500"/>
                                        <p:tgtEl>
                                          <p:spTgt spid="21506"/>
                                        </p:tgtEl>
                                      </p:cBhvr>
                                    </p:animEffect>
                                  </p:childTnLst>
                                </p:cTn>
                              </p:par>
                            </p:childTnLst>
                          </p:cTn>
                        </p:par>
                      </p:childTnLst>
                    </p:cTn>
                  </p:par>
                  <p:par>
                    <p:cTn id="8" fill="hold">
                      <p:stCondLst>
                        <p:cond delay="indefinite"/>
                      </p:stCondLst>
                      <p:childTnLst>
                        <p:par>
                          <p:cTn id="9" fill="hold">
                            <p:stCondLst>
                              <p:cond delay="0"/>
                            </p:stCondLst>
                            <p:childTnLst>
                              <p:par>
                                <p:cTn id="10" presetID="55"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p:cTn id="12" dur="1000" fill="hold"/>
                                        <p:tgtEl>
                                          <p:spTgt spid="5"/>
                                        </p:tgtEl>
                                        <p:attrNameLst>
                                          <p:attrName>ppt_w</p:attrName>
                                        </p:attrNameLst>
                                      </p:cBhvr>
                                      <p:tavLst>
                                        <p:tav tm="0">
                                          <p:val>
                                            <p:strVal val="#ppt_w*0.70"/>
                                          </p:val>
                                        </p:tav>
                                        <p:tav tm="100000">
                                          <p:val>
                                            <p:strVal val="#ppt_w"/>
                                          </p:val>
                                        </p:tav>
                                      </p:tavLst>
                                    </p:anim>
                                    <p:anim calcmode="lin" valueType="num">
                                      <p:cBhvr>
                                        <p:cTn id="13" dur="1000" fill="hold"/>
                                        <p:tgtEl>
                                          <p:spTgt spid="5"/>
                                        </p:tgtEl>
                                        <p:attrNameLst>
                                          <p:attrName>ppt_h</p:attrName>
                                        </p:attrNameLst>
                                      </p:cBhvr>
                                      <p:tavLst>
                                        <p:tav tm="0">
                                          <p:val>
                                            <p:strVal val="#ppt_h"/>
                                          </p:val>
                                        </p:tav>
                                        <p:tav tm="100000">
                                          <p:val>
                                            <p:strVal val="#ppt_h"/>
                                          </p:val>
                                        </p:tav>
                                      </p:tavLst>
                                    </p:anim>
                                    <p:animEffect transition="in" filter="fade">
                                      <p:cBhvr>
                                        <p:cTn id="14" dur="1000"/>
                                        <p:tgtEl>
                                          <p:spTgt spid="5"/>
                                        </p:tgtEl>
                                      </p:cBhvr>
                                    </p:animEffect>
                                  </p:childTnLst>
                                </p:cTn>
                              </p:par>
                            </p:childTnLst>
                          </p:cTn>
                        </p:par>
                      </p:childTnLst>
                    </p:cTn>
                  </p:par>
                  <p:par>
                    <p:cTn id="15" fill="hold">
                      <p:stCondLst>
                        <p:cond delay="indefinite"/>
                      </p:stCondLst>
                      <p:childTnLst>
                        <p:par>
                          <p:cTn id="16" fill="hold">
                            <p:stCondLst>
                              <p:cond delay="0"/>
                            </p:stCondLst>
                            <p:childTnLst>
                              <p:par>
                                <p:cTn id="17" presetID="9"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dissolve">
                                      <p:cBhvr>
                                        <p:cTn id="1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971800" y="1676400"/>
            <a:ext cx="2981907" cy="1107996"/>
          </a:xfrm>
          <a:prstGeom prst="rect">
            <a:avLst/>
          </a:prstGeom>
        </p:spPr>
        <p:txBody>
          <a:bodyPr wrap="none">
            <a:spAutoFit/>
          </a:bodyPr>
          <a:lstStyle/>
          <a:p>
            <a:r>
              <a:rPr lang="bn-BD" sz="6600" dirty="0" smtClean="0">
                <a:latin typeface="NikoshBAN" pitchFamily="2" charset="0"/>
                <a:cs typeface="NikoshBAN" pitchFamily="2" charset="0"/>
              </a:rPr>
              <a:t>দলীয় কাজ</a:t>
            </a:r>
            <a:endParaRPr lang="en-US" sz="6600" dirty="0">
              <a:latin typeface="NikoshBAN" pitchFamily="2" charset="0"/>
              <a:cs typeface="NikoshBAN" pitchFamily="2" charset="0"/>
            </a:endParaRPr>
          </a:p>
        </p:txBody>
      </p:sp>
      <p:sp>
        <p:nvSpPr>
          <p:cNvPr id="4" name="TextBox 3"/>
          <p:cNvSpPr txBox="1"/>
          <p:nvPr/>
        </p:nvSpPr>
        <p:spPr>
          <a:xfrm>
            <a:off x="2057400" y="3124200"/>
            <a:ext cx="4724400" cy="1077218"/>
          </a:xfrm>
          <a:prstGeom prst="rect">
            <a:avLst/>
          </a:prstGeom>
          <a:noFill/>
        </p:spPr>
        <p:txBody>
          <a:bodyPr wrap="square" rtlCol="0">
            <a:spAutoFit/>
          </a:bodyPr>
          <a:lstStyle/>
          <a:p>
            <a:r>
              <a:rPr lang="bn-BD" sz="3200" dirty="0" smtClean="0">
                <a:latin typeface="NikoshBAN" pitchFamily="2" charset="0"/>
                <a:cs typeface="NikoshBAN" pitchFamily="2" charset="0"/>
              </a:rPr>
              <a:t>বীরশ্রেষ্ঠ ক্যাপ্টেন জাহাঙ্গীর </a:t>
            </a:r>
            <a:r>
              <a:rPr lang="bn-BD" sz="3200" dirty="0" smtClean="0">
                <a:latin typeface="NikoshBAN" pitchFamily="2" charset="0"/>
                <a:cs typeface="NikoshBAN" pitchFamily="2" charset="0"/>
              </a:rPr>
              <a:t>জিবনী</a:t>
            </a:r>
            <a:endParaRPr lang="en-US" sz="3200" dirty="0" smtClean="0">
              <a:latin typeface="NikoshBAN" pitchFamily="2" charset="0"/>
              <a:cs typeface="NikoshBAN" pitchFamily="2" charset="0"/>
            </a:endParaRPr>
          </a:p>
          <a:p>
            <a:r>
              <a:rPr lang="bn-BD" sz="3200" dirty="0" smtClean="0">
                <a:latin typeface="NikoshBAN" pitchFamily="2" charset="0"/>
                <a:cs typeface="NikoshBAN" pitchFamily="2" charset="0"/>
              </a:rPr>
              <a:t> </a:t>
            </a:r>
            <a:r>
              <a:rPr lang="bn-BD" sz="3200" dirty="0" smtClean="0">
                <a:latin typeface="NikoshBAN" pitchFamily="2" charset="0"/>
                <a:cs typeface="NikoshBAN" pitchFamily="2" charset="0"/>
              </a:rPr>
              <a:t>৫ দলে বিভক্ত করে ১০ লাইন লেখ</a:t>
            </a:r>
            <a:endParaRPr lang="en-US" sz="3200" dirty="0">
              <a:latin typeface="NikoshBAN" pitchFamily="2" charset="0"/>
              <a:cs typeface="NikoshBAN" pitchFamily="2" charset="0"/>
            </a:endParaRPr>
          </a:p>
        </p:txBody>
      </p:sp>
    </p:spTree>
  </p:cSld>
  <p:clrMapOvr>
    <a:masterClrMapping/>
  </p:clrMapOvr>
  <p:transition spd="med">
    <p:zoom/>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AutoShape 2" descr="Image result for flower"/>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028" name="AutoShape 4" descr="Image result for flower"/>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1030" name="Picture 6" descr="Image result for flower"/>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5" name="TextBox 4"/>
          <p:cNvSpPr txBox="1"/>
          <p:nvPr/>
        </p:nvSpPr>
        <p:spPr>
          <a:xfrm>
            <a:off x="1295400" y="1524000"/>
            <a:ext cx="6553200" cy="3154710"/>
          </a:xfrm>
          <a:prstGeom prst="rect">
            <a:avLst/>
          </a:prstGeom>
          <a:noFill/>
        </p:spPr>
        <p:txBody>
          <a:bodyPr wrap="square" rtlCol="0">
            <a:spAutoFit/>
          </a:bodyPr>
          <a:lstStyle/>
          <a:p>
            <a:r>
              <a:rPr lang="bn-BD" sz="19900" dirty="0" smtClean="0">
                <a:latin typeface="NikoshBAN" pitchFamily="2" charset="0"/>
                <a:cs typeface="NikoshBAN" pitchFamily="2" charset="0"/>
              </a:rPr>
              <a:t>ধন্যবাদ</a:t>
            </a:r>
            <a:endParaRPr lang="en-US" sz="19900" dirty="0">
              <a:latin typeface="NikoshBAN" pitchFamily="2" charset="0"/>
              <a:cs typeface="NikoshBAN" pitchFamily="2" charset="0"/>
            </a:endParaRPr>
          </a:p>
        </p:txBody>
      </p:sp>
    </p:spTree>
  </p:cSld>
  <p:clrMapOvr>
    <a:masterClrMapping/>
  </p:clrMapOvr>
  <p:transition spd="med">
    <p:wip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762000" y="3505200"/>
            <a:ext cx="3124200" cy="1752600"/>
          </a:xfrm>
          <a:prstGeom prst="rect">
            <a:avLst/>
          </a:prstGeom>
          <a:solidFill>
            <a:schemeClr val="accent1">
              <a:lumMod val="40000"/>
              <a:lumOff val="60000"/>
            </a:schemeClr>
          </a:solidFill>
          <a:ln w="76200">
            <a:solidFill>
              <a:schemeClr val="tx1"/>
            </a:solidFill>
            <a:prstDash val="sysDot"/>
          </a:ln>
        </p:spPr>
        <p:txBody>
          <a:bodyPr wrap="square">
            <a:prstTxWarp prst="textPlain">
              <a:avLst/>
            </a:prstTxWarp>
            <a:spAutoFit/>
          </a:bodyPr>
          <a:lstStyle/>
          <a:p>
            <a:r>
              <a:rPr lang="en-US" sz="4400" b="1" cap="all" dirty="0" smtClean="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NikoshBAN" pitchFamily="2" charset="0"/>
                <a:cs typeface="NikoshBAN" pitchFamily="2" charset="0"/>
              </a:rPr>
              <a:t>সুচিত্রা </a:t>
            </a:r>
            <a:r>
              <a:rPr lang="en-US" sz="4400" b="1" cap="all" dirty="0" err="1" smtClean="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NikoshBAN" pitchFamily="2" charset="0"/>
                <a:cs typeface="NikoshBAN" pitchFamily="2" charset="0"/>
              </a:rPr>
              <a:t>চাকমা</a:t>
            </a:r>
            <a:endParaRPr lang="en-US" sz="4400" b="1" cap="all" dirty="0" smtClean="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NikoshBAN" pitchFamily="2" charset="0"/>
              <a:cs typeface="NikoshBAN" pitchFamily="2" charset="0"/>
            </a:endParaRPr>
          </a:p>
          <a:p>
            <a:r>
              <a:rPr lang="en-US" sz="4400" b="1" cap="all" dirty="0" err="1" smtClean="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NikoshBAN" pitchFamily="2" charset="0"/>
                <a:cs typeface="NikoshBAN" pitchFamily="2" charset="0"/>
              </a:rPr>
              <a:t>সহকারি</a:t>
            </a:r>
            <a:r>
              <a:rPr lang="en-US" sz="4400" b="1" cap="all" dirty="0" smtClean="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NikoshBAN" pitchFamily="2" charset="0"/>
                <a:cs typeface="NikoshBAN" pitchFamily="2" charset="0"/>
              </a:rPr>
              <a:t> </a:t>
            </a:r>
            <a:r>
              <a:rPr lang="en-US" sz="4400" b="1" cap="all" dirty="0" err="1" smtClean="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NikoshBAN" pitchFamily="2" charset="0"/>
                <a:cs typeface="NikoshBAN" pitchFamily="2" charset="0"/>
              </a:rPr>
              <a:t>শিক্ষিকা</a:t>
            </a:r>
            <a:r>
              <a:rPr lang="en-US" sz="4400" b="1" cap="all" dirty="0" smtClean="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NikoshBAN" pitchFamily="2" charset="0"/>
                <a:cs typeface="NikoshBAN" pitchFamily="2" charset="0"/>
              </a:rPr>
              <a:t> </a:t>
            </a:r>
          </a:p>
          <a:p>
            <a:r>
              <a:rPr lang="en-US" sz="4400" b="1" cap="all" dirty="0" err="1" smtClean="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NikoshBAN" pitchFamily="2" charset="0"/>
                <a:cs typeface="NikoshBAN" pitchFamily="2" charset="0"/>
              </a:rPr>
              <a:t>তিনটিলা</a:t>
            </a:r>
            <a:r>
              <a:rPr lang="en-US" sz="4400" b="1" cap="all" dirty="0" smtClean="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NikoshBAN" pitchFamily="2" charset="0"/>
                <a:cs typeface="NikoshBAN" pitchFamily="2" charset="0"/>
              </a:rPr>
              <a:t> </a:t>
            </a:r>
            <a:r>
              <a:rPr lang="en-US" sz="4400" b="1" cap="all" dirty="0" err="1" smtClean="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NikoshBAN" pitchFamily="2" charset="0"/>
                <a:cs typeface="NikoshBAN" pitchFamily="2" charset="0"/>
              </a:rPr>
              <a:t>মডেল</a:t>
            </a:r>
            <a:r>
              <a:rPr lang="en-US" sz="4400" b="1" cap="all" dirty="0" smtClean="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NikoshBAN" pitchFamily="2" charset="0"/>
                <a:cs typeface="NikoshBAN" pitchFamily="2" charset="0"/>
              </a:rPr>
              <a:t> </a:t>
            </a:r>
            <a:r>
              <a:rPr lang="en-US" sz="4400" b="1" cap="all" dirty="0" err="1" smtClean="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NikoshBAN" pitchFamily="2" charset="0"/>
                <a:cs typeface="NikoshBAN" pitchFamily="2" charset="0"/>
              </a:rPr>
              <a:t>সরকারি</a:t>
            </a:r>
            <a:r>
              <a:rPr lang="en-US" sz="4400" b="1" cap="all" dirty="0" smtClean="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NikoshBAN" pitchFamily="2" charset="0"/>
                <a:cs typeface="NikoshBAN" pitchFamily="2" charset="0"/>
              </a:rPr>
              <a:t> </a:t>
            </a:r>
            <a:r>
              <a:rPr lang="en-US" sz="4400" b="1" cap="all" dirty="0" err="1" smtClean="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NikoshBAN" pitchFamily="2" charset="0"/>
                <a:cs typeface="NikoshBAN" pitchFamily="2" charset="0"/>
              </a:rPr>
              <a:t>প্রাথমিক</a:t>
            </a:r>
            <a:r>
              <a:rPr lang="en-US" sz="4400" b="1" cap="all" dirty="0" smtClean="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NikoshBAN" pitchFamily="2" charset="0"/>
                <a:cs typeface="NikoshBAN" pitchFamily="2" charset="0"/>
              </a:rPr>
              <a:t> </a:t>
            </a:r>
            <a:r>
              <a:rPr lang="en-US" sz="4400" b="1" cap="all" dirty="0" err="1" smtClean="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NikoshBAN" pitchFamily="2" charset="0"/>
                <a:cs typeface="NikoshBAN" pitchFamily="2" charset="0"/>
              </a:rPr>
              <a:t>বিদ</a:t>
            </a:r>
            <a:r>
              <a:rPr lang="bn-BD" sz="4400" b="1" cap="all" dirty="0" smtClean="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NikoshBAN" pitchFamily="2" charset="0"/>
                <a:cs typeface="NikoshBAN" pitchFamily="2" charset="0"/>
              </a:rPr>
              <a:t>্যালয়</a:t>
            </a:r>
            <a:endParaRPr lang="en-US" sz="4400" b="1" cap="all" dirty="0" smtClean="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NikoshBAN" pitchFamily="2" charset="0"/>
              <a:cs typeface="NikoshBAN" pitchFamily="2" charset="0"/>
            </a:endParaRPr>
          </a:p>
          <a:p>
            <a:r>
              <a:rPr lang="en-US" sz="4400" b="1" cap="all" dirty="0" err="1" smtClean="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NikoshBAN" pitchFamily="2" charset="0"/>
                <a:cs typeface="NikoshBAN" pitchFamily="2" charset="0"/>
              </a:rPr>
              <a:t>লংগদু,রাঙ্গামাটি</a:t>
            </a:r>
            <a:r>
              <a:rPr lang="en-US" sz="2400" b="1" cap="all" dirty="0" smtClean="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NikoshBAN" pitchFamily="2" charset="0"/>
                <a:cs typeface="NikoshBAN" pitchFamily="2" charset="0"/>
              </a:rPr>
              <a:t> </a:t>
            </a:r>
            <a:r>
              <a:rPr lang="en-US" sz="3600" b="1" cap="all" dirty="0" smtClean="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NikoshBAN" pitchFamily="2" charset="0"/>
                <a:cs typeface="NikoshBAN" pitchFamily="2" charset="0"/>
              </a:rPr>
              <a:t>।</a:t>
            </a:r>
            <a:endParaRPr lang="en-US" sz="3600" b="1" cap="all" dirty="0">
              <a:ln w="9000" cmpd="sng">
                <a:solidFill>
                  <a:schemeClr val="accent4">
                    <a:shade val="50000"/>
                    <a:satMod val="120000"/>
                  </a:schemeClr>
                </a:solidFill>
                <a:prstDash val="solid"/>
              </a:ln>
              <a:solidFill>
                <a:srgbClr val="FF0000"/>
              </a:solidFill>
              <a:effectLst>
                <a:reflection blurRad="12700" stA="28000" endPos="45000" dist="1000" dir="5400000" sy="-100000" algn="bl" rotWithShape="0"/>
              </a:effectLst>
              <a:latin typeface="NikoshBAN" pitchFamily="2" charset="0"/>
              <a:cs typeface="NikoshBAN" pitchFamily="2" charset="0"/>
            </a:endParaRPr>
          </a:p>
        </p:txBody>
      </p:sp>
      <p:sp>
        <p:nvSpPr>
          <p:cNvPr id="4" name="TextBox 3"/>
          <p:cNvSpPr txBox="1"/>
          <p:nvPr/>
        </p:nvSpPr>
        <p:spPr>
          <a:xfrm>
            <a:off x="5257800" y="3581400"/>
            <a:ext cx="3352800" cy="1569660"/>
          </a:xfrm>
          <a:prstGeom prst="rect">
            <a:avLst/>
          </a:prstGeom>
          <a:ln w="76200">
            <a:prstDash val="sysDot"/>
          </a:ln>
        </p:spPr>
        <p:style>
          <a:lnRef idx="1">
            <a:schemeClr val="accent1"/>
          </a:lnRef>
          <a:fillRef idx="2">
            <a:schemeClr val="accent1"/>
          </a:fillRef>
          <a:effectRef idx="1">
            <a:schemeClr val="accent1"/>
          </a:effectRef>
          <a:fontRef idx="minor">
            <a:schemeClr val="dk1"/>
          </a:fontRef>
        </p:style>
        <p:txBody>
          <a:bodyPr wrap="square"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3200" b="1" dirty="0" err="1" smtClean="0">
                <a:ln w="11430"/>
                <a:solidFill>
                  <a:schemeClr val="tx1"/>
                </a:solidFill>
                <a:effectLst>
                  <a:outerShdw blurRad="50800" dist="39000" dir="5460000" algn="tl">
                    <a:srgbClr val="000000">
                      <a:alpha val="38000"/>
                    </a:srgbClr>
                  </a:outerShdw>
                </a:effectLst>
                <a:latin typeface="NikoshBAN" pitchFamily="2" charset="0"/>
                <a:cs typeface="NikoshBAN" pitchFamily="2" charset="0"/>
              </a:rPr>
              <a:t>বিষয়ঃ</a:t>
            </a:r>
            <a:r>
              <a:rPr lang="en-US" sz="3200" b="1" dirty="0" smtClean="0">
                <a:ln w="11430"/>
                <a:solidFill>
                  <a:schemeClr val="tx1"/>
                </a:solidFill>
                <a:effectLst>
                  <a:outerShdw blurRad="50800" dist="39000" dir="5460000" algn="tl">
                    <a:srgbClr val="000000">
                      <a:alpha val="38000"/>
                    </a:srgbClr>
                  </a:outerShdw>
                </a:effectLst>
                <a:latin typeface="NikoshBAN" pitchFamily="2" charset="0"/>
                <a:cs typeface="NikoshBAN" pitchFamily="2" charset="0"/>
              </a:rPr>
              <a:t>       </a:t>
            </a:r>
            <a:r>
              <a:rPr lang="en-US" sz="3200" b="1" dirty="0" err="1" smtClean="0">
                <a:ln w="11430"/>
                <a:solidFill>
                  <a:schemeClr val="tx1"/>
                </a:solidFill>
                <a:effectLst>
                  <a:outerShdw blurRad="50800" dist="39000" dir="5460000" algn="tl">
                    <a:srgbClr val="000000">
                      <a:alpha val="38000"/>
                    </a:srgbClr>
                  </a:outerShdw>
                </a:effectLst>
                <a:latin typeface="NikoshBAN" pitchFamily="2" charset="0"/>
                <a:cs typeface="NikoshBAN" pitchFamily="2" charset="0"/>
              </a:rPr>
              <a:t>বাংলা</a:t>
            </a:r>
            <a:r>
              <a:rPr lang="en-US" sz="3200" b="1" dirty="0" smtClean="0">
                <a:ln w="11430"/>
                <a:solidFill>
                  <a:schemeClr val="tx1"/>
                </a:solidFill>
                <a:effectLst>
                  <a:outerShdw blurRad="50800" dist="39000" dir="5460000" algn="tl">
                    <a:srgbClr val="000000">
                      <a:alpha val="38000"/>
                    </a:srgbClr>
                  </a:outerShdw>
                </a:effectLst>
                <a:latin typeface="NikoshBAN" pitchFamily="2" charset="0"/>
                <a:cs typeface="NikoshBAN" pitchFamily="2" charset="0"/>
              </a:rPr>
              <a:t> </a:t>
            </a:r>
          </a:p>
          <a:p>
            <a:pPr algn="ctr"/>
            <a:r>
              <a:rPr lang="en-US" sz="3200" b="1" dirty="0" smtClean="0">
                <a:ln w="11430"/>
                <a:solidFill>
                  <a:schemeClr val="tx1"/>
                </a:solidFill>
                <a:effectLst>
                  <a:outerShdw blurRad="50800" dist="39000" dir="5460000" algn="tl">
                    <a:srgbClr val="000000">
                      <a:alpha val="38000"/>
                    </a:srgbClr>
                  </a:outerShdw>
                </a:effectLst>
                <a:latin typeface="NikoshBAN" pitchFamily="2" charset="0"/>
                <a:cs typeface="NikoshBAN" pitchFamily="2" charset="0"/>
              </a:rPr>
              <a:t> </a:t>
            </a:r>
            <a:r>
              <a:rPr lang="en-US" sz="3200" b="1" dirty="0" err="1" smtClean="0">
                <a:ln w="11430"/>
                <a:solidFill>
                  <a:schemeClr val="tx1"/>
                </a:solidFill>
                <a:effectLst>
                  <a:outerShdw blurRad="50800" dist="39000" dir="5460000" algn="tl">
                    <a:srgbClr val="000000">
                      <a:alpha val="38000"/>
                    </a:srgbClr>
                  </a:outerShdw>
                </a:effectLst>
                <a:latin typeface="NikoshBAN" pitchFamily="2" charset="0"/>
                <a:cs typeface="NikoshBAN" pitchFamily="2" charset="0"/>
              </a:rPr>
              <a:t>শ্রেণীঃ</a:t>
            </a:r>
            <a:r>
              <a:rPr lang="bn-BD" sz="3200" b="1" dirty="0" smtClean="0">
                <a:ln w="11430"/>
                <a:solidFill>
                  <a:schemeClr val="tx1"/>
                </a:solidFill>
                <a:effectLst>
                  <a:outerShdw blurRad="50800" dist="39000" dir="5460000" algn="tl">
                    <a:srgbClr val="000000">
                      <a:alpha val="38000"/>
                    </a:srgbClr>
                  </a:outerShdw>
                </a:effectLst>
                <a:latin typeface="NikoshBAN" pitchFamily="2" charset="0"/>
                <a:cs typeface="NikoshBAN" pitchFamily="2" charset="0"/>
              </a:rPr>
              <a:t>           ৪র্থ</a:t>
            </a:r>
            <a:endParaRPr lang="en-US" sz="3200" b="1" dirty="0" smtClean="0">
              <a:ln w="11430"/>
              <a:solidFill>
                <a:schemeClr val="tx1"/>
              </a:solidFill>
              <a:effectLst>
                <a:outerShdw blurRad="50800" dist="39000" dir="5460000" algn="tl">
                  <a:srgbClr val="000000">
                    <a:alpha val="38000"/>
                  </a:srgbClr>
                </a:outerShdw>
              </a:effectLst>
              <a:latin typeface="NikoshBAN" pitchFamily="2" charset="0"/>
              <a:cs typeface="NikoshBAN" pitchFamily="2" charset="0"/>
            </a:endParaRPr>
          </a:p>
          <a:p>
            <a:pPr algn="ctr"/>
            <a:r>
              <a:rPr lang="en-US" sz="3200" b="1" dirty="0" smtClean="0">
                <a:ln w="11430"/>
                <a:solidFill>
                  <a:schemeClr val="tx1"/>
                </a:solidFill>
                <a:effectLst>
                  <a:outerShdw blurRad="50800" dist="39000" dir="5460000" algn="tl">
                    <a:srgbClr val="000000">
                      <a:alpha val="38000"/>
                    </a:srgbClr>
                  </a:outerShdw>
                </a:effectLst>
                <a:latin typeface="NikoshBAN" pitchFamily="2" charset="0"/>
                <a:cs typeface="NikoshBAN" pitchFamily="2" charset="0"/>
              </a:rPr>
              <a:t>    </a:t>
            </a:r>
            <a:r>
              <a:rPr lang="en-US" sz="3200" b="1" dirty="0" err="1" smtClean="0">
                <a:ln w="11430"/>
                <a:solidFill>
                  <a:schemeClr val="tx1"/>
                </a:solidFill>
                <a:effectLst>
                  <a:outerShdw blurRad="50800" dist="39000" dir="5460000" algn="tl">
                    <a:srgbClr val="000000">
                      <a:alpha val="38000"/>
                    </a:srgbClr>
                  </a:outerShdw>
                </a:effectLst>
                <a:latin typeface="NikoshBAN" pitchFamily="2" charset="0"/>
                <a:cs typeface="NikoshBAN" pitchFamily="2" charset="0"/>
              </a:rPr>
              <a:t>সময়ঃ</a:t>
            </a:r>
            <a:r>
              <a:rPr lang="bn-BD" sz="3200" b="1" dirty="0" smtClean="0">
                <a:ln w="11430"/>
                <a:solidFill>
                  <a:schemeClr val="tx1"/>
                </a:solidFill>
                <a:effectLst>
                  <a:outerShdw blurRad="50800" dist="39000" dir="5460000" algn="tl">
                    <a:srgbClr val="000000">
                      <a:alpha val="38000"/>
                    </a:srgbClr>
                  </a:outerShdw>
                </a:effectLst>
                <a:latin typeface="NikoshBAN" pitchFamily="2" charset="0"/>
                <a:cs typeface="NikoshBAN" pitchFamily="2" charset="0"/>
              </a:rPr>
              <a:t> </a:t>
            </a:r>
            <a:r>
              <a:rPr lang="en-US" sz="3200" b="1" dirty="0" smtClean="0">
                <a:ln w="11430"/>
                <a:solidFill>
                  <a:schemeClr val="tx1"/>
                </a:solidFill>
                <a:effectLst>
                  <a:outerShdw blurRad="50800" dist="39000" dir="5460000" algn="tl">
                    <a:srgbClr val="000000">
                      <a:alpha val="38000"/>
                    </a:srgbClr>
                  </a:outerShdw>
                </a:effectLst>
                <a:latin typeface="NikoshBAN" pitchFamily="2" charset="0"/>
                <a:cs typeface="NikoshBAN" pitchFamily="2" charset="0"/>
              </a:rPr>
              <a:t>      ৪৫মিনিট</a:t>
            </a:r>
            <a:endParaRPr lang="en-US" sz="3200" b="1" dirty="0">
              <a:ln w="11430"/>
              <a:solidFill>
                <a:schemeClr val="tx1"/>
              </a:solidFill>
              <a:effectLst>
                <a:outerShdw blurRad="50800" dist="39000" dir="5460000" algn="tl">
                  <a:srgbClr val="000000">
                    <a:alpha val="38000"/>
                  </a:srgbClr>
                </a:outerShdw>
              </a:effectLst>
              <a:latin typeface="NikoshBAN" pitchFamily="2" charset="0"/>
              <a:cs typeface="NikoshBAN" pitchFamily="2" charset="0"/>
            </a:endParaRPr>
          </a:p>
        </p:txBody>
      </p:sp>
      <p:sp>
        <p:nvSpPr>
          <p:cNvPr id="5" name="TextBox 4">
            <a:extLst>
              <a:ext uri="{FF2B5EF4-FFF2-40B4-BE49-F238E27FC236}">
                <a16:creationId xmlns:a16="http://schemas.microsoft.com/office/drawing/2014/main" xmlns="" id="{1045E3B7-C7CD-41D5-99CF-C34CFB62C3A1}"/>
              </a:ext>
            </a:extLst>
          </p:cNvPr>
          <p:cNvSpPr txBox="1"/>
          <p:nvPr/>
        </p:nvSpPr>
        <p:spPr>
          <a:xfrm>
            <a:off x="609600" y="2057400"/>
            <a:ext cx="2590800" cy="707886"/>
          </a:xfrm>
          <a:prstGeom prst="rect">
            <a:avLst/>
          </a:prstGeom>
          <a:noFill/>
        </p:spPr>
        <p:txBody>
          <a:bodyPr wrap="square" rtlCol="0">
            <a:spAutoFit/>
          </a:bodyPr>
          <a:lstStyle/>
          <a:p>
            <a:pPr lvl="0" algn="ctr" defTabSz="457200"/>
            <a:r>
              <a:rPr lang="bn-BD" sz="4000" b="1" dirty="0">
                <a:ln w="6600">
                  <a:solidFill>
                    <a:srgbClr val="ED7D31"/>
                  </a:solidFill>
                  <a:prstDash val="solid"/>
                </a:ln>
                <a:solidFill>
                  <a:srgbClr val="0000FF"/>
                </a:solidFill>
                <a:effectLst>
                  <a:outerShdw dist="38100" dir="2700000" algn="tl" rotWithShape="0">
                    <a:srgbClr val="ED7D31"/>
                  </a:outerShdw>
                </a:effectLst>
                <a:latin typeface="NikoshBAN" pitchFamily="2" charset="0"/>
                <a:cs typeface="NikoshBAN" pitchFamily="2" charset="0"/>
              </a:rPr>
              <a:t>উপস্থাপনায়</a:t>
            </a:r>
            <a:endParaRPr lang="en-US" sz="4000" b="1" dirty="0">
              <a:ln w="6600">
                <a:solidFill>
                  <a:srgbClr val="ED7D31"/>
                </a:solidFill>
                <a:prstDash val="solid"/>
              </a:ln>
              <a:solidFill>
                <a:srgbClr val="0000FF"/>
              </a:solidFill>
              <a:effectLst>
                <a:outerShdw dist="38100" dir="2700000" algn="tl" rotWithShape="0">
                  <a:srgbClr val="ED7D31"/>
                </a:outerShdw>
              </a:effectLst>
              <a:latin typeface="NikoshBAN" pitchFamily="2" charset="0"/>
              <a:cs typeface="NikoshBAN" pitchFamily="2" charset="0"/>
            </a:endParaRPr>
          </a:p>
        </p:txBody>
      </p:sp>
      <p:grpSp>
        <p:nvGrpSpPr>
          <p:cNvPr id="6" name="Group 5"/>
          <p:cNvGrpSpPr/>
          <p:nvPr/>
        </p:nvGrpSpPr>
        <p:grpSpPr>
          <a:xfrm>
            <a:off x="5410200" y="1676400"/>
            <a:ext cx="3200400" cy="1066800"/>
            <a:chOff x="4571999" y="-1198601"/>
            <a:chExt cx="3200400" cy="1066800"/>
          </a:xfrm>
        </p:grpSpPr>
        <p:sp>
          <p:nvSpPr>
            <p:cNvPr id="7" name="Oval 6"/>
            <p:cNvSpPr/>
            <p:nvPr/>
          </p:nvSpPr>
          <p:spPr>
            <a:xfrm>
              <a:off x="4571999" y="-1198601"/>
              <a:ext cx="3200400" cy="1066800"/>
            </a:xfrm>
            <a:prstGeom prst="ellipse">
              <a:avLst/>
            </a:prstGeom>
            <a:solidFill>
              <a:srgbClr val="00B050"/>
            </a:solidFill>
            <a:ln>
              <a:solidFill>
                <a:schemeClr val="tx1"/>
              </a:solidFill>
            </a:ln>
          </p:spPr>
          <p:style>
            <a:lnRef idx="2">
              <a:schemeClr val="lt1">
                <a:hueOff val="0"/>
                <a:satOff val="0"/>
                <a:lumOff val="0"/>
                <a:alphaOff val="0"/>
              </a:schemeClr>
            </a:lnRef>
            <a:fillRef idx="1">
              <a:scrgbClr r="0" g="0" b="0"/>
            </a:fillRef>
            <a:effectRef idx="0">
              <a:schemeClr val="accent4">
                <a:hueOff val="0"/>
                <a:satOff val="0"/>
                <a:lumOff val="0"/>
                <a:alphaOff val="0"/>
              </a:schemeClr>
            </a:effectRef>
            <a:fontRef idx="minor">
              <a:schemeClr val="lt1"/>
            </a:fontRef>
          </p:style>
        </p:sp>
        <p:sp>
          <p:nvSpPr>
            <p:cNvPr id="8" name="Oval 4"/>
            <p:cNvSpPr/>
            <p:nvPr/>
          </p:nvSpPr>
          <p:spPr>
            <a:xfrm>
              <a:off x="4876799" y="-893802"/>
              <a:ext cx="2831815" cy="543884"/>
            </a:xfrm>
            <a:prstGeom prst="rect">
              <a:avLst/>
            </a:prstGeom>
            <a:ln>
              <a:noFill/>
            </a:ln>
          </p:spPr>
          <p:style>
            <a:lnRef idx="0">
              <a:scrgbClr r="0" g="0" b="0"/>
            </a:lnRef>
            <a:fillRef idx="0">
              <a:scrgbClr r="0" g="0" b="0"/>
            </a:fillRef>
            <a:effectRef idx="0">
              <a:scrgbClr r="0" g="0" b="0"/>
            </a:effectRef>
            <a:fontRef idx="minor">
              <a:schemeClr val="lt1"/>
            </a:fontRef>
          </p:style>
          <p:txBody>
            <a:bodyPr spcFirstLastPara="0" vert="horz" wrap="square" lIns="60960" tIns="60960" rIns="60960" bIns="60960" numCol="1" spcCol="1270" anchor="ctr" anchorCtr="0">
              <a:noAutofit/>
            </a:bodyPr>
            <a:lstStyle/>
            <a:p>
              <a:pPr lvl="0" algn="ctr" defTabSz="2133600" rtl="0">
                <a:lnSpc>
                  <a:spcPct val="90000"/>
                </a:lnSpc>
                <a:spcBef>
                  <a:spcPct val="0"/>
                </a:spcBef>
                <a:spcAft>
                  <a:spcPct val="35000"/>
                </a:spcAft>
              </a:pPr>
              <a:r>
                <a:rPr lang="bn-BD" sz="4000" b="1" i="1" kern="1200" dirty="0" smtClean="0">
                  <a:solidFill>
                    <a:srgbClr val="FF0000"/>
                  </a:solidFill>
                  <a:latin typeface="NikoshBAN" pitchFamily="2" charset="0"/>
                  <a:cs typeface="NikoshBAN" pitchFamily="2" charset="0"/>
                </a:rPr>
                <a:t>পাঠ পরিচিতিঃ </a:t>
              </a:r>
              <a:endParaRPr lang="en-US" sz="4000" b="1" i="1" kern="1200" dirty="0">
                <a:solidFill>
                  <a:srgbClr val="FF0000"/>
                </a:solidFill>
                <a:latin typeface="NikoshBAN" pitchFamily="2" charset="0"/>
                <a:cs typeface="NikoshBAN" pitchFamily="2" charset="0"/>
              </a:endParaRPr>
            </a:p>
          </p:txBody>
        </p:sp>
      </p:grpSp>
      <p:sp>
        <p:nvSpPr>
          <p:cNvPr id="9" name="5-Point Star 8"/>
          <p:cNvSpPr/>
          <p:nvPr/>
        </p:nvSpPr>
        <p:spPr>
          <a:xfrm>
            <a:off x="4267200" y="1905000"/>
            <a:ext cx="533400" cy="533400"/>
          </a:xfrm>
          <a:prstGeom prst="star5">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5-Point Star 9"/>
          <p:cNvSpPr/>
          <p:nvPr/>
        </p:nvSpPr>
        <p:spPr>
          <a:xfrm>
            <a:off x="6629400" y="838200"/>
            <a:ext cx="533400" cy="533400"/>
          </a:xfrm>
          <a:prstGeom prst="star5">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5-Point Star 10"/>
          <p:cNvSpPr/>
          <p:nvPr/>
        </p:nvSpPr>
        <p:spPr>
          <a:xfrm>
            <a:off x="1524000" y="914400"/>
            <a:ext cx="533400" cy="533400"/>
          </a:xfrm>
          <a:prstGeom prst="star5">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5-Point Star 11"/>
          <p:cNvSpPr/>
          <p:nvPr/>
        </p:nvSpPr>
        <p:spPr>
          <a:xfrm rot="1101331">
            <a:off x="4261418" y="2889817"/>
            <a:ext cx="533400" cy="533400"/>
          </a:xfrm>
          <a:prstGeom prst="star5">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5-Point Star 12"/>
          <p:cNvSpPr/>
          <p:nvPr/>
        </p:nvSpPr>
        <p:spPr>
          <a:xfrm>
            <a:off x="4267200" y="3733800"/>
            <a:ext cx="533400" cy="533400"/>
          </a:xfrm>
          <a:prstGeom prst="star5">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5-Point Star 13"/>
          <p:cNvSpPr/>
          <p:nvPr/>
        </p:nvSpPr>
        <p:spPr>
          <a:xfrm>
            <a:off x="4267200" y="4724400"/>
            <a:ext cx="533400" cy="533400"/>
          </a:xfrm>
          <a:prstGeom prst="star5">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5-Point Star 14"/>
          <p:cNvSpPr/>
          <p:nvPr/>
        </p:nvSpPr>
        <p:spPr>
          <a:xfrm>
            <a:off x="4267200" y="838200"/>
            <a:ext cx="533400" cy="533400"/>
          </a:xfrm>
          <a:prstGeom prst="star5">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ppt_x"/>
                                          </p:val>
                                        </p:tav>
                                        <p:tav tm="100000">
                                          <p:val>
                                            <p:strVal val="#ppt_x"/>
                                          </p:val>
                                        </p:tav>
                                      </p:tavLst>
                                    </p:anim>
                                    <p:anim calcmode="lin" valueType="num">
                                      <p:cBhvr additive="base">
                                        <p:cTn id="13"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55" presetClass="entr" presetSubtype="0" fill="hold" nodeType="clickEffect">
                                  <p:stCondLst>
                                    <p:cond delay="0"/>
                                  </p:stCondLst>
                                  <p:childTnLst>
                                    <p:set>
                                      <p:cBhvr>
                                        <p:cTn id="17" dur="1" fill="hold">
                                          <p:stCondLst>
                                            <p:cond delay="0"/>
                                          </p:stCondLst>
                                        </p:cTn>
                                        <p:tgtEl>
                                          <p:spTgt spid="6"/>
                                        </p:tgtEl>
                                        <p:attrNameLst>
                                          <p:attrName>style.visibility</p:attrName>
                                        </p:attrNameLst>
                                      </p:cBhvr>
                                      <p:to>
                                        <p:strVal val="visible"/>
                                      </p:to>
                                    </p:set>
                                    <p:anim calcmode="lin" valueType="num">
                                      <p:cBhvr>
                                        <p:cTn id="18" dur="1000" fill="hold"/>
                                        <p:tgtEl>
                                          <p:spTgt spid="6"/>
                                        </p:tgtEl>
                                        <p:attrNameLst>
                                          <p:attrName>ppt_w</p:attrName>
                                        </p:attrNameLst>
                                      </p:cBhvr>
                                      <p:tavLst>
                                        <p:tav tm="0">
                                          <p:val>
                                            <p:strVal val="#ppt_w*0.70"/>
                                          </p:val>
                                        </p:tav>
                                        <p:tav tm="100000">
                                          <p:val>
                                            <p:strVal val="#ppt_w"/>
                                          </p:val>
                                        </p:tav>
                                      </p:tavLst>
                                    </p:anim>
                                    <p:anim calcmode="lin" valueType="num">
                                      <p:cBhvr>
                                        <p:cTn id="19" dur="1000" fill="hold"/>
                                        <p:tgtEl>
                                          <p:spTgt spid="6"/>
                                        </p:tgtEl>
                                        <p:attrNameLst>
                                          <p:attrName>ppt_h</p:attrName>
                                        </p:attrNameLst>
                                      </p:cBhvr>
                                      <p:tavLst>
                                        <p:tav tm="0">
                                          <p:val>
                                            <p:strVal val="#ppt_h"/>
                                          </p:val>
                                        </p:tav>
                                        <p:tav tm="100000">
                                          <p:val>
                                            <p:strVal val="#ppt_h"/>
                                          </p:val>
                                        </p:tav>
                                      </p:tavLst>
                                    </p:anim>
                                    <p:animEffect transition="in" filter="fade">
                                      <p:cBhvr>
                                        <p:cTn id="20" dur="1000"/>
                                        <p:tgtEl>
                                          <p:spTgt spid="6"/>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grpId="0" nodeType="clickEffect">
                                  <p:stCondLst>
                                    <p:cond delay="0"/>
                                  </p:stCondLst>
                                  <p:childTnLst>
                                    <p:set>
                                      <p:cBhvr>
                                        <p:cTn id="24" dur="1" fill="hold">
                                          <p:stCondLst>
                                            <p:cond delay="0"/>
                                          </p:stCondLst>
                                        </p:cTn>
                                        <p:tgtEl>
                                          <p:spTgt spid="4"/>
                                        </p:tgtEl>
                                        <p:attrNameLst>
                                          <p:attrName>style.visibility</p:attrName>
                                        </p:attrNameLst>
                                      </p:cBhvr>
                                      <p:to>
                                        <p:strVal val="visible"/>
                                      </p:to>
                                    </p:set>
                                    <p:animEffect transition="in" filter="slide(fromBottom)">
                                      <p:cBhvr>
                                        <p:cTn id="25"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Image result for বীরশ্রেষ্ঠ জাহাঙ্গীর"/>
          <p:cNvPicPr>
            <a:picLocks noChangeAspect="1" noChangeArrowheads="1"/>
          </p:cNvPicPr>
          <p:nvPr/>
        </p:nvPicPr>
        <p:blipFill>
          <a:blip r:embed="rId2"/>
          <a:srcRect/>
          <a:stretch>
            <a:fillRect/>
          </a:stretch>
        </p:blipFill>
        <p:spPr bwMode="auto">
          <a:xfrm>
            <a:off x="609601" y="381000"/>
            <a:ext cx="7620000" cy="6096000"/>
          </a:xfrm>
          <a:prstGeom prst="rect">
            <a:avLst/>
          </a:prstGeom>
          <a:noFill/>
        </p:spPr>
      </p:pic>
    </p:spTree>
  </p:cSld>
  <p:clrMapOvr>
    <a:masterClrMapping/>
  </p:clrMapOvr>
  <p:transition spd="slow">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52600" y="1752600"/>
            <a:ext cx="4267200" cy="369332"/>
          </a:xfrm>
          <a:prstGeom prst="rect">
            <a:avLst/>
          </a:prstGeom>
          <a:noFill/>
        </p:spPr>
        <p:txBody>
          <a:bodyPr wrap="square" rtlCol="0">
            <a:spAutoFit/>
          </a:bodyPr>
          <a:lstStyle/>
          <a:p>
            <a:endParaRPr lang="en-US" dirty="0"/>
          </a:p>
        </p:txBody>
      </p:sp>
      <p:sp>
        <p:nvSpPr>
          <p:cNvPr id="3" name="Oval 2"/>
          <p:cNvSpPr/>
          <p:nvPr/>
        </p:nvSpPr>
        <p:spPr>
          <a:xfrm>
            <a:off x="2286000" y="1295400"/>
            <a:ext cx="5334000" cy="3733800"/>
          </a:xfrm>
          <a:prstGeom prst="ellipse">
            <a:avLst/>
          </a:prstGeom>
          <a:solidFill>
            <a:srgbClr val="00B050"/>
          </a:solidFill>
          <a:ln>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ubtitle 2"/>
          <p:cNvSpPr txBox="1">
            <a:spLocks/>
          </p:cNvSpPr>
          <p:nvPr/>
        </p:nvSpPr>
        <p:spPr>
          <a:xfrm>
            <a:off x="2743200" y="2286000"/>
            <a:ext cx="6400800" cy="1752600"/>
          </a:xfrm>
          <a:prstGeom prst="rect">
            <a:avLst/>
          </a:prstGeom>
        </p:spPr>
        <p:txBody>
          <a:bodyPr/>
          <a:lstStyle/>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Char char=""/>
              <a:tabLst/>
              <a:defRPr/>
            </a:pPr>
            <a:r>
              <a:rPr kumimoji="0" lang="bn-BD" sz="3600" b="0" i="0" u="none" strike="noStrike" kern="1200" cap="none" spc="0" normalizeH="0" baseline="0" noProof="0" dirty="0" smtClean="0">
                <a:ln>
                  <a:noFill/>
                </a:ln>
                <a:solidFill>
                  <a:schemeClr val="tx1"/>
                </a:solidFill>
                <a:effectLst/>
                <a:uLnTx/>
                <a:uFillTx/>
                <a:latin typeface="NikoshBAN" pitchFamily="2" charset="0"/>
                <a:ea typeface="+mn-ea"/>
                <a:cs typeface="NikoshBAN" pitchFamily="2" charset="0"/>
              </a:rPr>
              <a:t>বীরশ্রেষ্ঠ বীরগাথা</a:t>
            </a:r>
          </a:p>
          <a:p>
            <a:pPr marL="365760" lvl="0" indent="-283464">
              <a:spcBef>
                <a:spcPts val="600"/>
              </a:spcBef>
              <a:buClr>
                <a:schemeClr val="accent1"/>
              </a:buClr>
              <a:buSzPct val="80000"/>
              <a:buFont typeface="Wingdings 2"/>
              <a:buChar char=""/>
              <a:defRPr/>
            </a:pPr>
            <a:r>
              <a:rPr lang="bn-BD" sz="3600" dirty="0" smtClean="0">
                <a:latin typeface="NikoshBAN" pitchFamily="2" charset="0"/>
                <a:cs typeface="NikoshBAN" pitchFamily="2" charset="0"/>
              </a:rPr>
              <a:t>পৃষ্টা </a:t>
            </a:r>
            <a:r>
              <a:rPr lang="bn-BD" sz="3600" dirty="0" smtClean="0">
                <a:latin typeface="NikoshBAN" pitchFamily="2" charset="0"/>
                <a:cs typeface="NikoshBAN" pitchFamily="2" charset="0"/>
              </a:rPr>
              <a:t>-</a:t>
            </a:r>
            <a:r>
              <a:rPr kumimoji="0" lang="en-US" sz="3600" b="0" i="0" u="none" strike="noStrike" kern="1200" cap="none" spc="0" normalizeH="0" baseline="0" noProof="0" dirty="0" smtClean="0">
                <a:ln>
                  <a:noFill/>
                </a:ln>
                <a:solidFill>
                  <a:schemeClr val="tx1"/>
                </a:solidFill>
                <a:effectLst/>
                <a:uLnTx/>
                <a:uFillTx/>
                <a:latin typeface="NikoshBAN" pitchFamily="2" charset="0"/>
                <a:ea typeface="+mn-ea"/>
                <a:cs typeface="NikoshBAN" pitchFamily="2" charset="0"/>
              </a:rPr>
              <a:t>29</a:t>
            </a:r>
            <a:endParaRPr kumimoji="0" lang="bn-BD" sz="4400" b="0" i="0" u="none" strike="noStrike" kern="1200" cap="none" spc="0" normalizeH="0" baseline="0" noProof="0" dirty="0" smtClean="0">
              <a:ln>
                <a:noFill/>
              </a:ln>
              <a:solidFill>
                <a:schemeClr val="tx1"/>
              </a:solidFill>
              <a:effectLst/>
              <a:uLnTx/>
              <a:uFillTx/>
              <a:latin typeface="NikoshBAN" pitchFamily="2" charset="0"/>
              <a:ea typeface="+mn-ea"/>
              <a:cs typeface="NikoshBAN" pitchFamily="2" charset="0"/>
            </a:endParaRPr>
          </a:p>
          <a:p>
            <a:pPr marL="365760" lvl="0" indent="-283464">
              <a:spcBef>
                <a:spcPts val="600"/>
              </a:spcBef>
              <a:buClr>
                <a:schemeClr val="accent1"/>
              </a:buClr>
              <a:buSzPct val="80000"/>
              <a:buFont typeface="Wingdings 2"/>
              <a:buChar char=""/>
              <a:defRPr/>
            </a:pPr>
            <a:r>
              <a:rPr lang="bn-BD" sz="4400" b="1" dirty="0" smtClean="0"/>
              <a:t> </a:t>
            </a:r>
            <a:r>
              <a:rPr lang="bn-BD" sz="3200" b="1" dirty="0" smtClean="0">
                <a:latin typeface="NikoshBAN" pitchFamily="2" charset="0"/>
                <a:cs typeface="NikoshBAN" pitchFamily="2" charset="0"/>
              </a:rPr>
              <a:t>বীরশ্রেষ্ঠ মহিউদ্দিন জাহাঙ্গীর</a:t>
            </a:r>
            <a:r>
              <a:rPr lang="bn-BD" sz="3200" dirty="0" smtClean="0">
                <a:latin typeface="NikoshBAN" pitchFamily="2" charset="0"/>
                <a:cs typeface="NikoshBAN" pitchFamily="2" charset="0"/>
              </a:rPr>
              <a:t> </a:t>
            </a:r>
            <a:endParaRPr kumimoji="0" lang="bn-BD" sz="4400" b="0" i="0" u="none" strike="noStrike" kern="1200" cap="none" spc="0" normalizeH="0" baseline="0" noProof="0" dirty="0" smtClean="0">
              <a:ln>
                <a:noFill/>
              </a:ln>
              <a:solidFill>
                <a:schemeClr val="tx1"/>
              </a:solidFill>
              <a:effectLst/>
              <a:uLnTx/>
              <a:uFillTx/>
              <a:latin typeface="NikoshBAN" pitchFamily="2" charset="0"/>
              <a:cs typeface="NikoshBAN" pitchFamily="2" charset="0"/>
            </a:endParaRPr>
          </a:p>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Char char=""/>
              <a:tabLst/>
              <a:defRPr/>
            </a:pPr>
            <a:endParaRPr kumimoji="0" lang="bn-BD" sz="4400" b="0" i="0" u="none" strike="noStrike" kern="1200" cap="none" spc="0" normalizeH="0" baseline="0" noProof="0" dirty="0" smtClean="0">
              <a:ln>
                <a:noFill/>
              </a:ln>
              <a:solidFill>
                <a:schemeClr val="tx1"/>
              </a:solidFill>
              <a:effectLst/>
              <a:uLnTx/>
              <a:uFillTx/>
              <a:latin typeface="NikoshBAN" pitchFamily="2" charset="0"/>
              <a:ea typeface="+mn-ea"/>
              <a:cs typeface="NikoshBAN" pitchFamily="2" charset="0"/>
            </a:endParaRPr>
          </a:p>
          <a:p>
            <a:pPr marL="365760" marR="0" lvl="0" indent="-283464" algn="l" defTabSz="914400" rtl="0" eaLnBrk="1" fontAlgn="auto" latinLnBrk="0" hangingPunct="1">
              <a:lnSpc>
                <a:spcPct val="100000"/>
              </a:lnSpc>
              <a:spcBef>
                <a:spcPts val="600"/>
              </a:spcBef>
              <a:spcAft>
                <a:spcPts val="0"/>
              </a:spcAft>
              <a:buClr>
                <a:schemeClr val="accent1"/>
              </a:buClr>
              <a:buSzPct val="80000"/>
              <a:buFont typeface="Wingdings 2"/>
              <a:buChar char=""/>
              <a:tabLst/>
              <a:defRPr/>
            </a:pPr>
            <a:endParaRPr kumimoji="0" lang="en-US" sz="4400" b="0" i="0" u="none" strike="noStrike" kern="1200" cap="none" spc="0" normalizeH="0" baseline="0" noProof="0" dirty="0">
              <a:ln>
                <a:noFill/>
              </a:ln>
              <a:solidFill>
                <a:schemeClr val="tx1"/>
              </a:solidFill>
              <a:effectLst/>
              <a:uLnTx/>
              <a:uFillTx/>
              <a:latin typeface="NikoshBAN" pitchFamily="2" charset="0"/>
              <a:ea typeface="+mn-ea"/>
              <a:cs typeface="NikoshBAN" pitchFamily="2"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Related image"/>
          <p:cNvPicPr>
            <a:picLocks noChangeAspect="1" noChangeArrowheads="1"/>
          </p:cNvPicPr>
          <p:nvPr/>
        </p:nvPicPr>
        <p:blipFill>
          <a:blip r:embed="rId2"/>
          <a:srcRect/>
          <a:stretch>
            <a:fillRect/>
          </a:stretch>
        </p:blipFill>
        <p:spPr bwMode="auto">
          <a:xfrm>
            <a:off x="0" y="0"/>
            <a:ext cx="9144000" cy="6858000"/>
          </a:xfrm>
          <a:prstGeom prst="rect">
            <a:avLst/>
          </a:prstGeom>
          <a:noFill/>
        </p:spPr>
      </p:pic>
    </p:spTree>
  </p:cSld>
  <p:clrMapOvr>
    <a:masterClrMapping/>
  </p:clrMapOvr>
  <p:transition spd="slow">
    <p:pull dir="l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971800" y="0"/>
            <a:ext cx="5638800" cy="6740307"/>
          </a:xfrm>
          <a:prstGeom prst="rect">
            <a:avLst/>
          </a:prstGeom>
        </p:spPr>
        <p:txBody>
          <a:bodyPr wrap="square">
            <a:spAutoFit/>
          </a:bodyPr>
          <a:lstStyle/>
          <a:p>
            <a:r>
              <a:rPr lang="bn-BD" sz="2400" b="1" dirty="0" smtClean="0"/>
              <a:t>বীরশ্রেষ্ঠ মহিউদ্দিন জাহাঙ্গীর</a:t>
            </a:r>
            <a:r>
              <a:rPr lang="bn-BD" sz="2400" dirty="0" smtClean="0"/>
              <a:t> (</a:t>
            </a:r>
            <a:r>
              <a:rPr lang="bn-BD" sz="2400" dirty="0" smtClean="0">
                <a:hlinkClick r:id="rId2" tooltip="ইংরেজি ভাষা"/>
              </a:rPr>
              <a:t>ইংরেজি</a:t>
            </a:r>
            <a:r>
              <a:rPr lang="bn-BD" sz="2400" dirty="0" smtClean="0"/>
              <a:t>: </a:t>
            </a:r>
            <a:r>
              <a:rPr lang="en-US" sz="2400" dirty="0" err="1" smtClean="0"/>
              <a:t>Mohiuddin</a:t>
            </a:r>
            <a:r>
              <a:rPr lang="en-US" sz="2400" dirty="0" smtClean="0"/>
              <a:t> Jahangir) (</a:t>
            </a:r>
            <a:r>
              <a:rPr lang="bn-BD" sz="2400" dirty="0" smtClean="0">
                <a:hlinkClick r:id="rId3" tooltip="৭ মার্চ"/>
              </a:rPr>
              <a:t>৭ মার্চ</a:t>
            </a:r>
            <a:r>
              <a:rPr lang="bn-BD" sz="2400" dirty="0" smtClean="0"/>
              <a:t> </a:t>
            </a:r>
            <a:r>
              <a:rPr lang="bn-BD" sz="2400" dirty="0" smtClean="0">
                <a:hlinkClick r:id="rId4" tooltip="১৯৪৯"/>
              </a:rPr>
              <a:t>১৯৪৯</a:t>
            </a:r>
            <a:r>
              <a:rPr lang="bn-BD" sz="2400" dirty="0" smtClean="0"/>
              <a:t> - </a:t>
            </a:r>
            <a:r>
              <a:rPr lang="bn-BD" sz="2400" dirty="0" smtClean="0">
                <a:hlinkClick r:id="rId5" tooltip="১৪ ডিসেম্বর"/>
              </a:rPr>
              <a:t>১৪ ডিসেম্বর</a:t>
            </a:r>
            <a:r>
              <a:rPr lang="bn-BD" sz="2400" dirty="0" smtClean="0"/>
              <a:t> </a:t>
            </a:r>
            <a:r>
              <a:rPr lang="bn-BD" sz="2400" dirty="0" smtClean="0">
                <a:hlinkClick r:id="rId6" tooltip="১৯৭১"/>
              </a:rPr>
              <a:t>১৯৭১</a:t>
            </a:r>
            <a:r>
              <a:rPr lang="bn-BD" sz="2400" dirty="0" smtClean="0"/>
              <a:t>) </a:t>
            </a:r>
            <a:r>
              <a:rPr lang="bn-BD" sz="2400" dirty="0" smtClean="0">
                <a:hlinkClick r:id="rId7" tooltip="বাংলাদেশের স্বাধীনতা যুদ্ধ"/>
              </a:rPr>
              <a:t>বাংলাদেশের স্বাধীনতা যুদ্ধে</a:t>
            </a:r>
            <a:r>
              <a:rPr lang="bn-BD" sz="2400" dirty="0" smtClean="0"/>
              <a:t> অংশগ্রহণকারী একজন শহীদ মুক্তিযোদ্ধা। বাংলাদেশের মহান মুক্তিযুদ্ধে চরম সাহসিকতা আর অসামান্য বীরত্বের স্বীকৃতিস্বরূপ যে সাতজন বীরকে বাংলাদেশের সর্বোচ্চ সামরিক সম্মান “</a:t>
            </a:r>
            <a:r>
              <a:rPr lang="bn-BD" sz="2400" dirty="0" smtClean="0">
                <a:hlinkClick r:id="rId8" tooltip="বীরশ্রেষ্ঠ"/>
              </a:rPr>
              <a:t>বীরশ্রেষ্ঠ</a:t>
            </a:r>
            <a:r>
              <a:rPr lang="bn-BD" sz="2400" dirty="0" smtClean="0"/>
              <a:t>” উপাধিতে ভূষিত করা হয় তিনি তাঁদের অন্যতম।তিনি মুক্তিবাহিনীর ৭নং সেক্টরের একজন কর্মকর্তা ছিলেন। </a:t>
            </a:r>
            <a:r>
              <a:rPr lang="bn-BD" sz="2400" dirty="0" smtClean="0">
                <a:hlinkClick r:id="rId9" tooltip="মহানন্দা নদী"/>
              </a:rPr>
              <a:t>মহানন্দা নদীর</a:t>
            </a:r>
            <a:r>
              <a:rPr lang="bn-BD" sz="2400" dirty="0" smtClean="0"/>
              <a:t> তীরে শত্রুর প্রতিরক্ষা ভাঙ্গার প্রচেষ্টার সময় তিনি শহীদ হন। তাঁর উদ্যোগে মুক্তিবাহিনী ঐ অঞ্চলে পাকিস্তানি সেনাবাহিনীর ব্যাপক ক্ষতিসাধন করে। যার ফলাফলস্বরূপ মুক্তিবাহিনী প্রতিপক্ষকে পরাস্ত করে এবং ওই অঞ্চলকে শত্রুমুক্ত করে। তাঁর সম্মানে </a:t>
            </a:r>
            <a:r>
              <a:rPr lang="bn-BD" sz="2400" dirty="0" smtClean="0">
                <a:hlinkClick r:id="rId10" tooltip="ঢাকা সেনানিবাস"/>
              </a:rPr>
              <a:t>ঢাকা সেনানিবাসের</a:t>
            </a:r>
            <a:r>
              <a:rPr lang="bn-BD" sz="2400" dirty="0" smtClean="0"/>
              <a:t> প্রধান ফটকের নাম "শহীদ জাহাঙ্গীর গেট" নামকরণ করা হয়েছে।</a:t>
            </a:r>
            <a:endParaRPr lang="en-US" sz="2400" dirty="0"/>
          </a:p>
        </p:txBody>
      </p:sp>
      <p:pic>
        <p:nvPicPr>
          <p:cNvPr id="3" name="Picture 2" descr="Image result for বীরশ্রেষ্ঠ জাহাঙ্গীর"/>
          <p:cNvPicPr>
            <a:picLocks noChangeAspect="1" noChangeArrowheads="1"/>
          </p:cNvPicPr>
          <p:nvPr/>
        </p:nvPicPr>
        <p:blipFill>
          <a:blip r:embed="rId11"/>
          <a:srcRect/>
          <a:stretch>
            <a:fillRect/>
          </a:stretch>
        </p:blipFill>
        <p:spPr bwMode="auto">
          <a:xfrm>
            <a:off x="0" y="381000"/>
            <a:ext cx="2590800" cy="2609851"/>
          </a:xfrm>
          <a:prstGeom prst="rect">
            <a:avLst/>
          </a:prstGeom>
          <a:noFill/>
        </p:spPr>
      </p:pic>
      <p:pic>
        <p:nvPicPr>
          <p:cNvPr id="4" name="Picture 4" descr="Image result for বীরশ্রেষ্ঠ জাহাঙ্গীর"/>
          <p:cNvPicPr>
            <a:picLocks noChangeAspect="1" noChangeArrowheads="1"/>
          </p:cNvPicPr>
          <p:nvPr/>
        </p:nvPicPr>
        <p:blipFill>
          <a:blip r:embed="rId12"/>
          <a:srcRect/>
          <a:stretch>
            <a:fillRect/>
          </a:stretch>
        </p:blipFill>
        <p:spPr bwMode="auto">
          <a:xfrm>
            <a:off x="0" y="3581400"/>
            <a:ext cx="2697269" cy="2590800"/>
          </a:xfrm>
          <a:prstGeom prst="rect">
            <a:avLst/>
          </a:prstGeom>
          <a:noFill/>
        </p:spPr>
      </p:pic>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4)">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heel(4)">
                                      <p:cBhvr>
                                        <p:cTn id="12" dur="20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4"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wheel(4)">
                                      <p:cBhvr>
                                        <p:cTn id="1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0"/>
            <a:ext cx="7772400" cy="6463308"/>
          </a:xfrm>
          <a:prstGeom prst="rect">
            <a:avLst/>
          </a:prstGeom>
        </p:spPr>
        <p:txBody>
          <a:bodyPr wrap="square">
            <a:spAutoFit/>
          </a:bodyPr>
          <a:lstStyle/>
          <a:p>
            <a:pPr algn="just"/>
            <a:r>
              <a:rPr lang="bn-BD" b="1" dirty="0" smtClean="0"/>
              <a:t>জন্ম ও শিক্ষাজীবন</a:t>
            </a:r>
          </a:p>
          <a:p>
            <a:pPr algn="just"/>
            <a:r>
              <a:rPr lang="bn-BD" dirty="0" smtClean="0"/>
              <a:t>মহিউদ্দিন জাহাঙ্গীর </a:t>
            </a:r>
            <a:r>
              <a:rPr lang="bn-BD" dirty="0" smtClean="0">
                <a:hlinkClick r:id="rId2" tooltip="১৯৪৯"/>
              </a:rPr>
              <a:t>১৯৪৯</a:t>
            </a:r>
            <a:r>
              <a:rPr lang="bn-BD" dirty="0" smtClean="0"/>
              <a:t> সালের ৭ মার্চ বরিশাল জেলার বাবুগঞ্জ উপজেলার রহিমগঞ্জ গ্রামে জন্মগ্রহণ করেন। তাঁর পিতা আব্দুল মোতালেব হাওলাদার ছিলেন কৃষক এবং মা সাফিয়া বেগম ছিলেন গৃহিণী। মহিউদ্দিনরা তিন বোন তিন ভাই।</a:t>
            </a:r>
            <a:r>
              <a:rPr lang="bn-BD" baseline="30000" dirty="0" smtClean="0">
                <a:hlinkClick r:id="rId3"/>
              </a:rPr>
              <a:t>[২]</a:t>
            </a:r>
            <a:r>
              <a:rPr lang="bn-BD" dirty="0" smtClean="0"/>
              <a:t> দাদা আব্দুর রহিম হাওলাদার ছিলেন প্রতাপশালী ব্যক্তি। পিতার আর্থিক দৈন্যতার কারণে মাত্র সাড়ে তিন বছর বয়সে মামার বাড়ি মুলাদি উপজেলার পাতারচর গ্রামে যান জাহাঙ্গীর। পাতারচর সরকারি প্রাথমিক বিদ্যালয়ে </a:t>
            </a:r>
            <a:r>
              <a:rPr lang="bn-BD" dirty="0" smtClean="0">
                <a:hlinkClick r:id="rId4" tooltip="১৯৫৩"/>
              </a:rPr>
              <a:t>১৯৫৩</a:t>
            </a:r>
            <a:r>
              <a:rPr lang="bn-BD" dirty="0" smtClean="0"/>
              <a:t> সালে তাঁর শিক্ষাজীবনের সূচনা হয়। মুলাদি মাহমুদ জান পাইলট উচ্চ বিদ্যালয় থেকে </a:t>
            </a:r>
            <a:r>
              <a:rPr lang="bn-BD" dirty="0" smtClean="0">
                <a:hlinkClick r:id="rId5" tooltip="১৯৬৪"/>
              </a:rPr>
              <a:t>১৯৬৪</a:t>
            </a:r>
            <a:r>
              <a:rPr lang="bn-BD" dirty="0" smtClean="0"/>
              <a:t> সালে বিজ্ঞান বিভাগে ম্যাট্রিকুলেশন পাস করেন। </a:t>
            </a:r>
            <a:r>
              <a:rPr lang="bn-BD" dirty="0" smtClean="0">
                <a:hlinkClick r:id="rId6" tooltip="১৯৬৬"/>
              </a:rPr>
              <a:t>১৯৬৬</a:t>
            </a:r>
            <a:r>
              <a:rPr lang="bn-BD" dirty="0" smtClean="0"/>
              <a:t> তে তিনি বরিশাল বি.এম (ব্রজমোহন) কলেজ থেকে উচ্চ মাধ্যমিক পাশ করেন।</a:t>
            </a:r>
            <a:r>
              <a:rPr lang="bn-BD" baseline="30000" dirty="0" smtClean="0">
                <a:hlinkClick r:id="rId3"/>
              </a:rPr>
              <a:t>[৩]</a:t>
            </a:r>
            <a:endParaRPr lang="bn-BD" dirty="0" smtClean="0"/>
          </a:p>
          <a:p>
            <a:pPr algn="just"/>
            <a:r>
              <a:rPr lang="bn-BD" dirty="0" smtClean="0"/>
              <a:t>ছাত্র হিসেবে মহিউদ্দিন জাহাঙ্গীর বেশ মেধাবী ছিলেন৷ খেলাধুলার পাশাপাশি তিনি ছিলেন রাজনীতি সচেতন৷ কলেজ জীবনেই তিনি পাঠ করেন লেনিন, মাও-সেতুং, চে গুয়েভারা মতো ব্যক্তির সংগ্রামী জীবনের গল্প ও রাজনৈতিক দর্শন৷ তিনি মাস্টারদা সূর্যসেনের জীবনীগ্রন্থ, ক্ষুদিরামের ফাঁসি, তিতুমীরের বাঁশের কেল্লা, চট্টগ্রামের অস্ত্রাগার লুণ্ঠন এবং প্রীতিলতা ওয়াদ্দেদারের জীবনীসহ বহু গ্রন্থ নিয়মিত পড়তেন।</a:t>
            </a:r>
          </a:p>
          <a:p>
            <a:pPr algn="just"/>
            <a:r>
              <a:rPr lang="bn-BD" dirty="0" smtClean="0"/>
              <a:t>উচ্চ মাধ্যমিক পরীক্ষায় উত্তীর্ণ হওয়ার পর মহিউদ্দিন জাহাঙ্গীর বিমানবাহিনীতে যোগদানের চেষ্টা করেন, কিন্তু চোখের অসুবিধা থাকায় ব্যর্থ হন। ১৯৬৭ সালে তিনি ঢাকা বিশ্ববিদ্যালয়ে পরিসংখ্যান বিভাগে অধ্যয়নরত অবস্থায়ই পাকিস্তান মিলিটারি একাডেমীতে ক্যাডেট হিসেবে যোগদান করেন। </a:t>
            </a:r>
            <a:r>
              <a:rPr lang="bn-BD" dirty="0" smtClean="0">
                <a:hlinkClick r:id="rId7" tooltip="১৯৬৮"/>
              </a:rPr>
              <a:t>১৯৬৮</a:t>
            </a:r>
            <a:r>
              <a:rPr lang="bn-BD" dirty="0" smtClean="0"/>
              <a:t>’র ২ জুন তিনি ইঞ্জিনিয়ার্স কোরে কমিশন লাভ করেন। সেনাবাহিনীতে তাঁর নম্বর ছিল </a:t>
            </a:r>
            <a:r>
              <a:rPr lang="en-US" dirty="0" smtClean="0"/>
              <a:t>PSS-</a:t>
            </a:r>
            <a:r>
              <a:rPr lang="bn-BD" dirty="0" smtClean="0"/>
              <a:t>১০৪৩৯। তিনি মিলিটারি কলেজ অব ইঞ্জিনিয়ারিং, রিসালপুর থেকে অফিসার বেসিক কোর্স-২৯ এবং ইনফ্যান্ট্রি স্কুল অব ট্যাকটিক্স থেকে অফিসার উইপন কোর্স সম্পন্ন করেন। সর্বশেষ ১৯৬৯ সালে আগস্ট মাসের শেষের দিকে এক মাসের ছুটিতে দেশে ফেরেন।</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9"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0" fill="hold"/>
                                        <p:tgtEl>
                                          <p:spTgt spid="4"/>
                                        </p:tgtEl>
                                        <p:attrNameLst>
                                          <p:attrName>ppt_w</p:attrName>
                                        </p:attrNameLst>
                                      </p:cBhvr>
                                      <p:tavLst>
                                        <p:tav tm="0" fmla="#ppt_w*sin(2.5*pi*$)">
                                          <p:val>
                                            <p:fltVal val="0"/>
                                          </p:val>
                                        </p:tav>
                                        <p:tav tm="100000">
                                          <p:val>
                                            <p:fltVal val="1"/>
                                          </p:val>
                                        </p:tav>
                                      </p:tavLst>
                                    </p:anim>
                                    <p:anim calcmode="lin" valueType="num">
                                      <p:cBhvr>
                                        <p:cTn id="8" dur="5000" fill="hold"/>
                                        <p:tgtEl>
                                          <p:spTgt spid="4"/>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71600" y="762000"/>
            <a:ext cx="7162800" cy="5016758"/>
          </a:xfrm>
          <a:prstGeom prst="rect">
            <a:avLst/>
          </a:prstGeom>
        </p:spPr>
        <p:txBody>
          <a:bodyPr wrap="square">
            <a:spAutoFit/>
          </a:bodyPr>
          <a:lstStyle/>
          <a:p>
            <a:pPr algn="just"/>
            <a:r>
              <a:rPr lang="bn-BD" sz="2000" b="1" dirty="0" smtClean="0"/>
              <a:t>মুক্তিযুদ্ধে ভূমিকা</a:t>
            </a:r>
          </a:p>
          <a:p>
            <a:pPr algn="just"/>
            <a:r>
              <a:rPr lang="bn-BD" sz="2000" dirty="0" smtClean="0">
                <a:hlinkClick r:id="rId2" tooltip="১৯৭১"/>
              </a:rPr>
              <a:t>১৯৭১</a:t>
            </a:r>
            <a:r>
              <a:rPr lang="bn-BD" sz="2000" dirty="0" smtClean="0"/>
              <a:t>-এ স্বাধীনতা যুদ্ধ শুরু হওয়ার সময় তিনি পাকিস্তানে ১৭৩ নম্বর ইঞ্জিনিয়ারিং ব্যাটেলিয়ানে 'পাকিস্তান – চীন সংযোগকারী মহাসড়ক' নির্মাণে কর্তব্যরত ছিলেন। দেশের স্বাধীনতার জন্য তিনি ছুটে এসেছিলেন পাকিস্তানের দুর্গম এলাকা অতিক্রম করে সঙ্গে মাত্র একটি পিস্তল নিয়ে। </a:t>
            </a:r>
            <a:r>
              <a:rPr lang="bn-BD" sz="2000" dirty="0" smtClean="0">
                <a:hlinkClick r:id="rId3" tooltip="১০ জুন"/>
              </a:rPr>
              <a:t>১০ জুন</a:t>
            </a:r>
            <a:r>
              <a:rPr lang="bn-BD" sz="2000" dirty="0" smtClean="0"/>
              <a:t> তিনি কয়েকদিনের ছুটি নেন এবং ফিরে পশ্চিম পাকিস্তানের রিসালপুর যান। জীবনের ঝুঁকি নিয়ে পাকিস্তানি সেনা ও সীমান্তরক্ষীদের দৃষ্টি এড়িয়ে শিয়ালকোট সীমান্ত দিয়ে ভারতীয় এলাকায় প্রবেশ করেন। প্রথমেই গেলেন নিকটবর্তী বিএসএফের ব্যাটালিয়ন হেড কোয়ার্টারে৷ সেখান থেকে দিল্লি, এরপর কলকাতা৷ পশ্চিম পাকিস্তান থেকে চারজন বাঙালি সামরিক অফিসার পালিয়ে এসেছেন শুনে বাঙালি, মুক্তিবাহিনী ও বাঙালি শরণার্থীদের প্রাণে বিপুল উৎসাহ জাগল৷ মুক্তিযুদ্ধের চিফ কমান্ডার কর্নেল ওসমানী যুদ্ধক্ষেত্র থেকে কলকাতায় এলেন এই পাঁচ বীরকে অভ্যর্থনা দেয়ার জন্য৷ ভারত হতে পরে তিনি বাংলাদেশের সীমান্তে পৌঁছেন। তবে পাকিস্তানে আটকে পড়া আরো তিনজন অফিসারসহ তিনি </a:t>
            </a:r>
            <a:endParaRPr lang="en-US" sz="2000" dirty="0"/>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19200" y="609600"/>
            <a:ext cx="7239000" cy="5262979"/>
          </a:xfrm>
          <a:prstGeom prst="rect">
            <a:avLst/>
          </a:prstGeom>
        </p:spPr>
        <p:txBody>
          <a:bodyPr wrap="square">
            <a:spAutoFit/>
          </a:bodyPr>
          <a:lstStyle/>
          <a:p>
            <a:r>
              <a:rPr lang="bn-BD" sz="2400" dirty="0" smtClean="0"/>
              <a:t>পালিয়ে যান ও পরে </a:t>
            </a:r>
            <a:r>
              <a:rPr lang="bn-BD" sz="2400" dirty="0" smtClean="0">
                <a:hlinkClick r:id="rId2" tooltip="পশ্চিমবঙ্গ"/>
              </a:rPr>
              <a:t>পশ্চিমবঙ্গের</a:t>
            </a:r>
            <a:r>
              <a:rPr lang="bn-BD" sz="2400" dirty="0" smtClean="0"/>
              <a:t> </a:t>
            </a:r>
            <a:r>
              <a:rPr lang="bn-BD" sz="2400" dirty="0" smtClean="0">
                <a:hlinkClick r:id="rId3" tooltip="মালদহ"/>
              </a:rPr>
              <a:t>মালদহ</a:t>
            </a:r>
            <a:r>
              <a:rPr lang="bn-BD" sz="2400" dirty="0" smtClean="0"/>
              <a:t> জেলার মেহেদিপুরে মুক্তিবাহিনীর ৭নং সেক্টরে সাব সেক্টর কমান্ডার হিসাবে যোগ দেন </a:t>
            </a:r>
            <a:r>
              <a:rPr lang="bn-BD" sz="2400" dirty="0" smtClean="0">
                <a:hlinkClick r:id="rId4" tooltip="জুলাই ৩"/>
              </a:rPr>
              <a:t>৩ জুলাই</a:t>
            </a:r>
            <a:r>
              <a:rPr lang="bn-BD" sz="2400" dirty="0" smtClean="0"/>
              <a:t>। তিনি সেক্টর কমান্ডার মেজর </a:t>
            </a:r>
            <a:r>
              <a:rPr lang="bn-BD" sz="2400" dirty="0" smtClean="0">
                <a:hlinkClick r:id="rId5" tooltip="নাজমুল হক"/>
              </a:rPr>
              <a:t>নাজমুল হকের</a:t>
            </a:r>
            <a:r>
              <a:rPr lang="bn-BD" sz="2400" dirty="0" smtClean="0"/>
              <a:t> অধীনে যুদ্ধ করেন। তাঁদের আক্রমণ এত প্রবল ও ত্রাস সৃষ্টিকারী ছিলো যে, একবার একটি শত্রু লাইনের উপর হামলা চালাবার পূর্ব মূহুর্তে প্রায় সহস্রাধিক শত্রুসেনা প্রাণের ভয়ে প্রতিরক্ষা ব্যুহ ছেড়ে চলে যায়। বিভিন্ন রণাঙ্গনে অসাধারণ কৃতিত্ব দেখানোর কারণে তাঁকে </a:t>
            </a:r>
            <a:r>
              <a:rPr lang="bn-BD" sz="2400" dirty="0" smtClean="0">
                <a:hlinkClick r:id="rId6" tooltip="রাজশাহী"/>
              </a:rPr>
              <a:t>রাজশাহীর</a:t>
            </a:r>
            <a:r>
              <a:rPr lang="bn-BD" sz="2400" dirty="0" smtClean="0"/>
              <a:t> চাঁপাইনবাবগঞ্জ শহর দখলের দায়িত্ব দেয়া হয়। শহরটি দখলের জন্য সেক্টর কমান্ডার </a:t>
            </a:r>
            <a:r>
              <a:rPr lang="bn-BD" sz="2400" dirty="0" smtClean="0">
                <a:hlinkClick r:id="rId7" tooltip="এ.এন.এম. নূরুজ্জামান"/>
              </a:rPr>
              <a:t>এ.এন.এম. নূরুজ্জামান</a:t>
            </a:r>
            <a:r>
              <a:rPr lang="bn-BD" sz="2400" dirty="0" smtClean="0"/>
              <a:t> তিনটি দল গঠন করেন। প্রথম দলের নেতৃত্ব দেন মুক্তিযোদ্ধা গিয়াসকে। দ্বিতীয় দলের দায়িত্ব দেয়া হয় মুক্তিযোদ্ধা রশিদকে। তৃতীয় দলের দায়িত্ব পান মহিউদ্দিন জাহাঙ্গীর।</a:t>
            </a:r>
            <a:endParaRPr lang="bn-BD" sz="2400" dirty="0"/>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trips(downLeft)">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88</TotalTime>
  <Words>753</Words>
  <Application>Microsoft Office PowerPoint</Application>
  <PresentationFormat>On-screen Show (4:3)</PresentationFormat>
  <Paragraphs>26</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Suchitra Chakma</dc:creator>
  <cp:lastModifiedBy>Suchitra Chakma</cp:lastModifiedBy>
  <cp:revision>10</cp:revision>
  <dcterms:created xsi:type="dcterms:W3CDTF">2017-09-25T16:48:15Z</dcterms:created>
  <dcterms:modified xsi:type="dcterms:W3CDTF">2017-09-30T13:46:33Z</dcterms:modified>
</cp:coreProperties>
</file>